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theme/theme7.xml" ContentType="application/vnd.openxmlformats-officedocument.theme+xml"/>
  <Override PartName="/ppt/slideLayouts/slideLayout21.xml" ContentType="application/vnd.openxmlformats-officedocument.presentationml.slideLayout+xml"/>
  <Override PartName="/ppt/theme/theme8.xml" ContentType="application/vnd.openxmlformats-officedocument.theme+xml"/>
  <Override PartName="/ppt/slideLayouts/slideLayout22.xml" ContentType="application/vnd.openxmlformats-officedocument.presentationml.slideLayout+xml"/>
  <Override PartName="/ppt/theme/theme9.xml" ContentType="application/vnd.openxmlformats-officedocument.theme+xml"/>
  <Override PartName="/ppt/slideLayouts/slideLayout23.xml" ContentType="application/vnd.openxmlformats-officedocument.presentationml.slideLayout+xml"/>
  <Override PartName="/ppt/theme/theme10.xml" ContentType="application/vnd.openxmlformats-officedocument.theme+xml"/>
  <Override PartName="/ppt/slideLayouts/slideLayout24.xml" ContentType="application/vnd.openxmlformats-officedocument.presentationml.slideLayout+xml"/>
  <Override PartName="/ppt/theme/theme11.xml" ContentType="application/vnd.openxmlformats-officedocument.theme+xml"/>
  <Override PartName="/ppt/slideLayouts/slideLayout25.xml" ContentType="application/vnd.openxmlformats-officedocument.presentationml.slideLayout+xml"/>
  <Override PartName="/ppt/theme/theme12.xml" ContentType="application/vnd.openxmlformats-officedocument.theme+xml"/>
  <Override PartName="/ppt/slideLayouts/slideLayout26.xml" ContentType="application/vnd.openxmlformats-officedocument.presentationml.slideLayout+xml"/>
  <Override PartName="/ppt/theme/theme13.xml" ContentType="application/vnd.openxmlformats-officedocument.theme+xml"/>
  <Override PartName="/ppt/slideLayouts/slideLayout27.xml" ContentType="application/vnd.openxmlformats-officedocument.presentationml.slideLayout+xml"/>
  <Override PartName="/ppt/theme/theme14.xml" ContentType="application/vnd.openxmlformats-officedocument.theme+xml"/>
  <Override PartName="/ppt/slideLayouts/slideLayout28.xml" ContentType="application/vnd.openxmlformats-officedocument.presentationml.slideLayout+xml"/>
  <Override PartName="/ppt/theme/theme15.xml" ContentType="application/vnd.openxmlformats-officedocument.theme+xml"/>
  <Override PartName="/ppt/slideLayouts/slideLayout29.xml" ContentType="application/vnd.openxmlformats-officedocument.presentationml.slideLayout+xml"/>
  <Override PartName="/ppt/theme/theme16.xml" ContentType="application/vnd.openxmlformats-officedocument.theme+xml"/>
  <Override PartName="/ppt/slideLayouts/slideLayout30.xml" ContentType="application/vnd.openxmlformats-officedocument.presentationml.slideLayout+xml"/>
  <Override PartName="/ppt/theme/theme17.xml" ContentType="application/vnd.openxmlformats-officedocument.theme+xml"/>
  <Override PartName="/ppt/slideLayouts/slideLayout31.xml" ContentType="application/vnd.openxmlformats-officedocument.presentationml.slideLayout+xml"/>
  <Override PartName="/ppt/theme/theme18.xml" ContentType="application/vnd.openxmlformats-officedocument.theme+xml"/>
  <Override PartName="/ppt/slideLayouts/slideLayout32.xml" ContentType="application/vnd.openxmlformats-officedocument.presentationml.slideLayout+xml"/>
  <Override PartName="/ppt/theme/theme19.xml" ContentType="application/vnd.openxmlformats-officedocument.theme+xml"/>
  <Override PartName="/ppt/slideLayouts/slideLayout33.xml" ContentType="application/vnd.openxmlformats-officedocument.presentationml.slideLayout+xml"/>
  <Override PartName="/ppt/theme/theme20.xml" ContentType="application/vnd.openxmlformats-officedocument.theme+xml"/>
  <Override PartName="/ppt/slideLayouts/slideLayout34.xml" ContentType="application/vnd.openxmlformats-officedocument.presentationml.slideLayout+xml"/>
  <Override PartName="/ppt/theme/theme21.xml" ContentType="application/vnd.openxmlformats-officedocument.theme+xml"/>
  <Override PartName="/ppt/slideLayouts/slideLayout35.xml" ContentType="application/vnd.openxmlformats-officedocument.presentationml.slideLayout+xml"/>
  <Override PartName="/ppt/theme/theme22.xml" ContentType="application/vnd.openxmlformats-officedocument.theme+xml"/>
  <Override PartName="/ppt/slideLayouts/slideLayout36.xml" ContentType="application/vnd.openxmlformats-officedocument.presentationml.slideLayout+xml"/>
  <Override PartName="/ppt/theme/theme23.xml" ContentType="application/vnd.openxmlformats-officedocument.theme+xml"/>
  <Override PartName="/ppt/slideLayouts/slideLayout37.xml" ContentType="application/vnd.openxmlformats-officedocument.presentationml.slideLayout+xml"/>
  <Override PartName="/ppt/theme/theme24.xml" ContentType="application/vnd.openxmlformats-officedocument.theme+xml"/>
  <Override PartName="/ppt/slideLayouts/slideLayout38.xml" ContentType="application/vnd.openxmlformats-officedocument.presentationml.slideLayout+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59" r:id="rId2"/>
    <p:sldMasterId id="2147483653" r:id="rId3"/>
    <p:sldMasterId id="2147483887" r:id="rId4"/>
    <p:sldMasterId id="2147483888" r:id="rId5"/>
    <p:sldMasterId id="2147483890" r:id="rId6"/>
    <p:sldMasterId id="2147483892" r:id="rId7"/>
    <p:sldMasterId id="2147483894" r:id="rId8"/>
    <p:sldMasterId id="2147483896" r:id="rId9"/>
    <p:sldMasterId id="2147483898" r:id="rId10"/>
    <p:sldMasterId id="2147483664" r:id="rId11"/>
    <p:sldMasterId id="2147484150" r:id="rId12"/>
    <p:sldMasterId id="2147484151" r:id="rId13"/>
    <p:sldMasterId id="2147484153" r:id="rId14"/>
    <p:sldMasterId id="2147484155" r:id="rId15"/>
    <p:sldMasterId id="2147484157" r:id="rId16"/>
    <p:sldMasterId id="2147484159" r:id="rId17"/>
    <p:sldMasterId id="2147484161" r:id="rId18"/>
    <p:sldMasterId id="2147484165" r:id="rId19"/>
    <p:sldMasterId id="2147484167" r:id="rId20"/>
    <p:sldMasterId id="2147484169" r:id="rId21"/>
    <p:sldMasterId id="2147484175" r:id="rId22"/>
    <p:sldMasterId id="2147484177" r:id="rId23"/>
    <p:sldMasterId id="2147484179" r:id="rId24"/>
    <p:sldMasterId id="2147484181" r:id="rId25"/>
  </p:sldMasterIdLst>
  <p:notesMasterIdLst>
    <p:notesMasterId r:id="rId84"/>
  </p:notesMasterIdLst>
  <p:handoutMasterIdLst>
    <p:handoutMasterId r:id="rId85"/>
  </p:handoutMasterIdLst>
  <p:sldIdLst>
    <p:sldId id="330" r:id="rId26"/>
    <p:sldId id="786" r:id="rId27"/>
    <p:sldId id="787" r:id="rId28"/>
    <p:sldId id="788" r:id="rId29"/>
    <p:sldId id="791" r:id="rId30"/>
    <p:sldId id="689" r:id="rId31"/>
    <p:sldId id="854" r:id="rId32"/>
    <p:sldId id="793" r:id="rId33"/>
    <p:sldId id="867" r:id="rId34"/>
    <p:sldId id="691" r:id="rId35"/>
    <p:sldId id="800" r:id="rId36"/>
    <p:sldId id="802" r:id="rId37"/>
    <p:sldId id="710" r:id="rId38"/>
    <p:sldId id="868" r:id="rId39"/>
    <p:sldId id="869" r:id="rId40"/>
    <p:sldId id="870" r:id="rId41"/>
    <p:sldId id="871" r:id="rId42"/>
    <p:sldId id="872" r:id="rId43"/>
    <p:sldId id="873" r:id="rId44"/>
    <p:sldId id="874" r:id="rId45"/>
    <p:sldId id="809" r:id="rId46"/>
    <p:sldId id="716" r:id="rId47"/>
    <p:sldId id="812" r:id="rId48"/>
    <p:sldId id="813" r:id="rId49"/>
    <p:sldId id="338" r:id="rId50"/>
    <p:sldId id="875" r:id="rId51"/>
    <p:sldId id="718" r:id="rId52"/>
    <p:sldId id="876" r:id="rId53"/>
    <p:sldId id="877" r:id="rId54"/>
    <p:sldId id="878" r:id="rId55"/>
    <p:sldId id="879" r:id="rId56"/>
    <p:sldId id="815" r:id="rId57"/>
    <p:sldId id="818" r:id="rId58"/>
    <p:sldId id="723" r:id="rId59"/>
    <p:sldId id="727" r:id="rId60"/>
    <p:sldId id="828" r:id="rId61"/>
    <p:sldId id="829" r:id="rId62"/>
    <p:sldId id="880" r:id="rId63"/>
    <p:sldId id="881" r:id="rId64"/>
    <p:sldId id="882" r:id="rId65"/>
    <p:sldId id="884" r:id="rId66"/>
    <p:sldId id="885" r:id="rId67"/>
    <p:sldId id="835" r:id="rId68"/>
    <p:sldId id="886" r:id="rId69"/>
    <p:sldId id="893" r:id="rId70"/>
    <p:sldId id="889" r:id="rId71"/>
    <p:sldId id="890" r:id="rId72"/>
    <p:sldId id="891" r:id="rId73"/>
    <p:sldId id="839" r:id="rId74"/>
    <p:sldId id="865" r:id="rId75"/>
    <p:sldId id="853" r:id="rId76"/>
    <p:sldId id="845" r:id="rId77"/>
    <p:sldId id="846" r:id="rId78"/>
    <p:sldId id="730" r:id="rId79"/>
    <p:sldId id="850" r:id="rId80"/>
    <p:sldId id="851" r:id="rId81"/>
    <p:sldId id="866" r:id="rId82"/>
    <p:sldId id="892" r:id="rId83"/>
  </p:sldIdLst>
  <p:sldSz cx="12192000" cy="6858000"/>
  <p:notesSz cx="6858000" cy="9144000"/>
  <p:embeddedFontLst>
    <p:embeddedFont>
      <p:font typeface="Consolas" panose="020B0609020204030204" pitchFamily="49" charset="0"/>
      <p:regular r:id="rId86"/>
      <p:bold r:id="rId87"/>
      <p:italic r:id="rId88"/>
      <p:boldItalic r:id="rId89"/>
    </p:embeddedFont>
    <p:embeddedFont>
      <p:font typeface="Helvetica" panose="020B0604020202020204" pitchFamily="34" charset="0"/>
      <p:regular r:id="rId90"/>
      <p:bold r:id="rId91"/>
      <p:italic r:id="rId92"/>
      <p:boldItalic r:id="rId93"/>
    </p:embeddedFont>
    <p:embeddedFont>
      <p:font typeface="MT Extra" panose="05050102010205020202" pitchFamily="18" charset="2"/>
      <p:regular r:id="rId94"/>
    </p:embeddedFont>
    <p:embeddedFont>
      <p:font typeface="Verdana" panose="020B0604030504040204" pitchFamily="34" charset="0"/>
      <p:regular r:id="rId95"/>
      <p:bold r:id="rId96"/>
      <p:italic r:id="rId97"/>
      <p:boldItalic r:id="rId98"/>
    </p:embeddedFont>
    <p:embeddedFont>
      <p:font typeface="Webdings" panose="05030102010509060703" pitchFamily="18" charset="2"/>
      <p:regular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97" userDrawn="1">
          <p15:clr>
            <a:srgbClr val="A4A3A4"/>
          </p15:clr>
        </p15:guide>
        <p15:guide id="4" pos="7355" userDrawn="1">
          <p15:clr>
            <a:srgbClr val="A4A3A4"/>
          </p15:clr>
        </p15:guide>
        <p15:guide id="5" pos="325" userDrawn="1">
          <p15:clr>
            <a:srgbClr val="A4A3A4"/>
          </p15:clr>
        </p15:guide>
        <p15:guide id="6" orient="horz" pos="2160" userDrawn="1">
          <p15:clr>
            <a:srgbClr val="A4A3A4"/>
          </p15:clr>
        </p15:guide>
        <p15:guide id="8" orient="horz" pos="414" userDrawn="1">
          <p15:clr>
            <a:srgbClr val="A4A3A4"/>
          </p15:clr>
        </p15:guide>
        <p15:guide id="9" orient="horz" pos="709" userDrawn="1">
          <p15:clr>
            <a:srgbClr val="A4A3A4"/>
          </p15:clr>
        </p15:guide>
        <p15:guide id="10"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34" autoAdjust="0"/>
    <p:restoredTop sz="66433" autoAdjust="0"/>
  </p:normalViewPr>
  <p:slideViewPr>
    <p:cSldViewPr snapToGrid="0" snapToObjects="1">
      <p:cViewPr varScale="1">
        <p:scale>
          <a:sx n="118" d="100"/>
          <a:sy n="118" d="100"/>
        </p:scale>
        <p:origin x="102" y="402"/>
      </p:cViewPr>
      <p:guideLst>
        <p:guide orient="horz" pos="3997"/>
        <p:guide pos="7355"/>
        <p:guide pos="325"/>
        <p:guide orient="horz" pos="2160"/>
        <p:guide orient="horz" pos="414"/>
        <p:guide orient="horz" pos="709"/>
        <p:guide pos="3840"/>
      </p:guideLst>
    </p:cSldViewPr>
  </p:slideViewPr>
  <p:outlineViewPr>
    <p:cViewPr>
      <p:scale>
        <a:sx n="33" d="100"/>
        <a:sy n="33" d="100"/>
      </p:scale>
      <p:origin x="0" y="-5832"/>
    </p:cViewPr>
  </p:outlineViewPr>
  <p:notesTextViewPr>
    <p:cViewPr>
      <p:scale>
        <a:sx n="3" d="2"/>
        <a:sy n="3" d="2"/>
      </p:scale>
      <p:origin x="0" y="0"/>
    </p:cViewPr>
  </p:notesTextViewPr>
  <p:sorterViewPr>
    <p:cViewPr>
      <p:scale>
        <a:sx n="100" d="100"/>
        <a:sy n="100" d="100"/>
      </p:scale>
      <p:origin x="0" y="-3346"/>
    </p:cViewPr>
  </p:sorterViewPr>
  <p:notesViewPr>
    <p:cSldViewPr snapToGrid="0" snapToObjects="1">
      <p:cViewPr varScale="1">
        <p:scale>
          <a:sx n="91" d="100"/>
          <a:sy n="91" d="100"/>
        </p:scale>
        <p:origin x="3462"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xml"/><Relationship Id="rId21" Type="http://schemas.openxmlformats.org/officeDocument/2006/relationships/slideMaster" Target="slideMasters/slideMaster21.xml"/><Relationship Id="rId42" Type="http://schemas.openxmlformats.org/officeDocument/2006/relationships/slide" Target="slides/slide17.xml"/><Relationship Id="rId47" Type="http://schemas.openxmlformats.org/officeDocument/2006/relationships/slide" Target="slides/slide22.xml"/><Relationship Id="rId63" Type="http://schemas.openxmlformats.org/officeDocument/2006/relationships/slide" Target="slides/slide38.xml"/><Relationship Id="rId68" Type="http://schemas.openxmlformats.org/officeDocument/2006/relationships/slide" Target="slides/slide43.xml"/><Relationship Id="rId84" Type="http://schemas.openxmlformats.org/officeDocument/2006/relationships/notesMaster" Target="notesMasters/notesMaster1.xml"/><Relationship Id="rId89" Type="http://schemas.openxmlformats.org/officeDocument/2006/relationships/font" Target="fonts/font4.fntdata"/><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7.xml"/><Relationship Id="rId37" Type="http://schemas.openxmlformats.org/officeDocument/2006/relationships/slide" Target="slides/slide12.xml"/><Relationship Id="rId53" Type="http://schemas.openxmlformats.org/officeDocument/2006/relationships/slide" Target="slides/slide28.xml"/><Relationship Id="rId58" Type="http://schemas.openxmlformats.org/officeDocument/2006/relationships/slide" Target="slides/slide33.xml"/><Relationship Id="rId74" Type="http://schemas.openxmlformats.org/officeDocument/2006/relationships/slide" Target="slides/slide49.xml"/><Relationship Id="rId79" Type="http://schemas.openxmlformats.org/officeDocument/2006/relationships/slide" Target="slides/slide54.xml"/><Relationship Id="rId102"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Master" Target="slideMasters/slideMaster22.xml"/><Relationship Id="rId27" Type="http://schemas.openxmlformats.org/officeDocument/2006/relationships/slide" Target="slides/slide2.xml"/><Relationship Id="rId43" Type="http://schemas.openxmlformats.org/officeDocument/2006/relationships/slide" Target="slides/slide18.xml"/><Relationship Id="rId48" Type="http://schemas.openxmlformats.org/officeDocument/2006/relationships/slide" Target="slides/slide23.xml"/><Relationship Id="rId64" Type="http://schemas.openxmlformats.org/officeDocument/2006/relationships/slide" Target="slides/slide39.xml"/><Relationship Id="rId69" Type="http://schemas.openxmlformats.org/officeDocument/2006/relationships/slide" Target="slides/slide44.xml"/><Relationship Id="rId80" Type="http://schemas.openxmlformats.org/officeDocument/2006/relationships/slide" Target="slides/slide55.xml"/><Relationship Id="rId85" Type="http://schemas.openxmlformats.org/officeDocument/2006/relationships/handoutMaster" Target="handoutMasters/handoutMaster1.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103"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slide" Target="slides/slide50.xml"/><Relationship Id="rId83" Type="http://schemas.openxmlformats.org/officeDocument/2006/relationships/slide" Target="slides/slide58.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 Type="http://schemas.openxmlformats.org/officeDocument/2006/relationships/slideMaster" Target="slideMasters/slideMaster10.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slide" Target="slides/slide53.xml"/><Relationship Id="rId81" Type="http://schemas.openxmlformats.org/officeDocument/2006/relationships/slide" Target="slides/slide56.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font" Target="fonts/font14.fntdata"/><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4.xml"/><Relationship Id="rId34" Type="http://schemas.openxmlformats.org/officeDocument/2006/relationships/slide" Target="slides/slide9.xml"/><Relationship Id="rId50" Type="http://schemas.openxmlformats.org/officeDocument/2006/relationships/slide" Target="slides/slide25.xml"/><Relationship Id="rId55" Type="http://schemas.openxmlformats.org/officeDocument/2006/relationships/slide" Target="slides/slide30.xml"/><Relationship Id="rId76" Type="http://schemas.openxmlformats.org/officeDocument/2006/relationships/slide" Target="slides/slide51.xml"/><Relationship Id="rId97" Type="http://schemas.openxmlformats.org/officeDocument/2006/relationships/font" Target="fonts/font12.fntdata"/><Relationship Id="rId104"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46.xml"/><Relationship Id="rId92" Type="http://schemas.openxmlformats.org/officeDocument/2006/relationships/font" Target="fonts/font7.fntdata"/><Relationship Id="rId2" Type="http://schemas.openxmlformats.org/officeDocument/2006/relationships/slideMaster" Target="slideMasters/slideMaster2.xml"/><Relationship Id="rId29" Type="http://schemas.openxmlformats.org/officeDocument/2006/relationships/slide" Target="slides/slide4.xml"/><Relationship Id="rId24" Type="http://schemas.openxmlformats.org/officeDocument/2006/relationships/slideMaster" Target="slideMasters/slideMaster24.xml"/><Relationship Id="rId40" Type="http://schemas.openxmlformats.org/officeDocument/2006/relationships/slide" Target="slides/slide15.xml"/><Relationship Id="rId45" Type="http://schemas.openxmlformats.org/officeDocument/2006/relationships/slide" Target="slides/slide20.xml"/><Relationship Id="rId66" Type="http://schemas.openxmlformats.org/officeDocument/2006/relationships/slide" Target="slides/slide41.xml"/><Relationship Id="rId87" Type="http://schemas.openxmlformats.org/officeDocument/2006/relationships/font" Target="fonts/font2.fntdata"/><Relationship Id="rId61" Type="http://schemas.openxmlformats.org/officeDocument/2006/relationships/slide" Target="slides/slide36.xml"/><Relationship Id="rId82" Type="http://schemas.openxmlformats.org/officeDocument/2006/relationships/slide" Target="slides/slide57.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5.xml"/><Relationship Id="rId35" Type="http://schemas.openxmlformats.org/officeDocument/2006/relationships/slide" Target="slides/slide10.xml"/><Relationship Id="rId56" Type="http://schemas.openxmlformats.org/officeDocument/2006/relationships/slide" Target="slides/slide31.xml"/><Relationship Id="rId77" Type="http://schemas.openxmlformats.org/officeDocument/2006/relationships/slide" Target="slides/slide52.xml"/><Relationship Id="rId100"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 Target="slides/slide26.xml"/><Relationship Id="rId72" Type="http://schemas.openxmlformats.org/officeDocument/2006/relationships/slide" Target="slides/slide47.xml"/><Relationship Id="rId93" Type="http://schemas.openxmlformats.org/officeDocument/2006/relationships/font" Target="fonts/font8.fntdata"/><Relationship Id="rId98" Type="http://schemas.openxmlformats.org/officeDocument/2006/relationships/font" Target="fonts/font13.fntdata"/><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11/30/2025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309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11FE7AD7-FD16-F8EC-EAF3-B2F76A08BB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AEA314B-899D-4CE9-BA20-3A03D79D925A}"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48131" name="Rectangle 2">
            <a:extLst>
              <a:ext uri="{FF2B5EF4-FFF2-40B4-BE49-F238E27FC236}">
                <a16:creationId xmlns:a16="http://schemas.microsoft.com/office/drawing/2014/main" id="{3A0D547C-780B-BF31-80F2-686F4AAE3BA1}"/>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AB57C750-C278-E3B8-C9DF-DE32182EDA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DE30086C-E13C-5A71-507D-C7E57E92AB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5E2FB1B-2A91-4D23-839E-13F0A9CBCF0B}"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50179" name="Rectangle 2">
            <a:extLst>
              <a:ext uri="{FF2B5EF4-FFF2-40B4-BE49-F238E27FC236}">
                <a16:creationId xmlns:a16="http://schemas.microsoft.com/office/drawing/2014/main" id="{E9BAE1CA-4CA2-F9EA-8C9D-C3550042487D}"/>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C6230C03-4F47-766E-D0CF-97A8BAB3B1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E83AEB30-47CB-9675-58DD-A32AEE5481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0A079F-DDF7-493F-A90F-D4AB6C11B95E}"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52227" name="Rectangle 2">
            <a:extLst>
              <a:ext uri="{FF2B5EF4-FFF2-40B4-BE49-F238E27FC236}">
                <a16:creationId xmlns:a16="http://schemas.microsoft.com/office/drawing/2014/main" id="{6954FAF3-3222-29A0-F8BE-D6BDBDB6DD90}"/>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FCABA854-46A0-F53E-5FB2-5D22CA6B2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A rectangular block with one horizontal partition. In the first partition, there are two circles labeled User Process. In the second partition, there is a horizontal ellipse labeled Virtual file system. User process points to the virtual file system and is labeled POSIX. A virtual file system with three forward arrows labeled V F S interface points to three small ellipses labeled F S 1, F S 2, and F S 3, and these are labeled File system. From the file system, there are three bidirectional arrows that point to the Buffer Cache block.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52481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A horizontal block labeled Entire disk with four partitions labeled Disk partition. The first partition is labeled M B R, there are three vertical lines labeled Partition table in the first partition. The first block points to another horizontal block with six partitions from left to right labeled Boot block, Superblock, Free Space </a:t>
            </a:r>
            <a:r>
              <a:rPr lang="en-US" dirty="0" err="1"/>
              <a:t>mgmt</a:t>
            </a:r>
            <a:r>
              <a:rPr lang="en-US" dirty="0"/>
              <a:t>, I-nodes, Root </a:t>
            </a:r>
            <a:r>
              <a:rPr lang="en-US" dirty="0" err="1"/>
              <a:t>dir</a:t>
            </a:r>
            <a:r>
              <a:rPr lang="en-US" dirty="0"/>
              <a:t>, and Files and directories.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33277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Possible layout for U E F I with partition table. Block 0 contains space for legacy systems that expect M B R here. Block 1 contains Partition Table Header. Block 2 contains partitions numbered 0 through n. Partition 2 has a start and end followed by partitions numbered 0 through n.. Block n contains Partition Table Header.</a:t>
            </a:r>
          </a:p>
          <a:p>
            <a:pPr marL="0" lvl="0" indent="0" algn="l" rtl="0">
              <a:spcBef>
                <a:spcPts val="0"/>
              </a:spcBef>
              <a:spcAft>
                <a:spcPts val="0"/>
              </a:spcAft>
              <a:buNone/>
            </a:pPr>
            <a:endParaRPr lang="en-US" dirty="0"/>
          </a:p>
          <a:p>
            <a:r>
              <a:rPr lang="en-US" dirty="0"/>
              <a:t>Long Description:</a:t>
            </a:r>
          </a:p>
          <a:p>
            <a:r>
              <a:rPr lang="en-US" dirty="0"/>
              <a:t>A horizontal block has multiple partitions from Block 0 to Block N. Block 0 is labeled space for legacy systems that expect M B R here. Block 1 has further a square-shaped box inside it and labeled Partition Table Header. Block 2 has further a rectangle-shaped block with multiple partitions from partition 0 to partition n. Block 1 and Block 2 are categorized as G P T. Partition 2 is elaborated and categorized as Partition of many blocks. The partition of many blocks is labeled Start at its upper and lower left ends, and is labeled End at its upper and lower right ends. A dashed line from partition 2 of block 2 partitions points to the Start of Partition of many blocks. A dashed line from partition 2 of block 2 partitions points to the End of Partition of many blocks. Dotted line between this block and the next block depicts the presence of several blocks in between. Block N has further a square-shaped box labeled Partition Table Header inside it. On the left, a box has n partitions labeled Partition 1 to Partition n. A dashed line from Start on the upper left of Partition of many blocks points to the Partition 2 of Block N. A dashed line from End on the upper right of Partition of many blocks points to the Partition 2 of Block N. Block N and the block consisting of n partitions is categorized as Backup G P 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30457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79318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784E81F0-3A8A-54DA-1A67-896C39E069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16BCCA2-FE30-4D0F-8CC0-08C7ECC00BD9}"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64662EF9-8BFE-6435-9F1C-B1A0613B0DBF}"/>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E204EE9D-B5A2-B485-16ED-850A41F3DF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3B8E4B58-518B-9737-D2C2-D36CD2D937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637B6D7-F1C3-4309-961E-5A8FFF9079C7}"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id="{0DF71A50-7F99-185E-B672-0F8106F0389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DBDA1C36-66DF-EC90-2946-AFBDD11D76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B1F335D4-261E-FE8E-E9FE-F6881FEED4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838A58B-00D2-4E90-96FC-EACD64CC93E6}" type="slidenum">
              <a:rPr lang="en-US" altLang="en-US" smtClean="0">
                <a:latin typeface="Times New Roman" panose="02020603050405020304" pitchFamily="18" charset="0"/>
              </a:rPr>
              <a:pPr/>
              <a:t>29</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id="{EAE3728F-E9BA-A7B0-8F78-3ECE9DDA44B0}"/>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0666D117-0002-7BA1-6CD7-B6F489E8B7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flow chart labeled from bottom to top is as follows. User program; </a:t>
            </a:r>
            <a:r>
              <a:rPr lang="en-US" dirty="0" err="1"/>
              <a:t>syscall</a:t>
            </a:r>
            <a:r>
              <a:rPr lang="en-US" dirty="0"/>
              <a:t> of open, read, write, </a:t>
            </a:r>
            <a:r>
              <a:rPr lang="en-US" dirty="0" err="1"/>
              <a:t>readdir</a:t>
            </a:r>
            <a:r>
              <a:rPr lang="en-US" dirty="0"/>
              <a:t>, ellipsis; virtual file system; page cache, F A T driver, N T F S driver and E x t 4 driver; buffer cache; storage of H D </a:t>
            </a:r>
            <a:r>
              <a:rPr lang="en-US" dirty="0" err="1"/>
              <a:t>D</a:t>
            </a:r>
            <a:r>
              <a:rPr lang="en-US" dirty="0"/>
              <a:t>, S </a:t>
            </a:r>
            <a:r>
              <a:rPr lang="en-US" dirty="0" err="1"/>
              <a:t>S</a:t>
            </a:r>
            <a:r>
              <a:rPr lang="en-US" dirty="0"/>
              <a:t> D, network, R A M, ellipsis. The virtual file system, page cache, F A T driver, N T F S driver and E x t 4 driver, and buffer cache are part of the operating system. The operating system and the user program are inside a rectangular box with red border and curved edges. The box is further labeled as chapter 4 open parenthesis F S close parenthesis. The storage is also marked inside a rectangular box with red border and curved edges and is labeled as chapter 5 open parenthesis I forward slash O close parenthesis.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31668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7FA9E955-2E30-8143-0B4C-94A9DE7F47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C77A2F-58BC-43AE-B027-AFA0F8B14F88}"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41987" name="Rectangle 2">
            <a:extLst>
              <a:ext uri="{FF2B5EF4-FFF2-40B4-BE49-F238E27FC236}">
                <a16:creationId xmlns:a16="http://schemas.microsoft.com/office/drawing/2014/main" id="{564F3C1C-0321-AFE2-C0D8-FC17B41CD11B}"/>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2736F979-1403-5AF9-B7EA-6DB8D9D921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1A084396-7448-139F-67F7-9806D433A5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9B8512-61E9-4F2D-8B97-3B10C1004F9A}"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46083" name="Rectangle 2">
            <a:extLst>
              <a:ext uri="{FF2B5EF4-FFF2-40B4-BE49-F238E27FC236}">
                <a16:creationId xmlns:a16="http://schemas.microsoft.com/office/drawing/2014/main" id="{C94808D3-917B-339B-3774-226EBD33154E}"/>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35FCB117-5BD0-FFD8-1D06-9DC557C47B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A vertical block has 10 partitions. An arrow from the right end of all the partitions points to the right. The partitions from top to bottom are as follows: Partition 1 is labeled File Attributes. Partition 2 is labeled Address of disk block 0. Partition 3 is labeled the Address of disk block 1. Partition 4 is labeled the Address of disk block 2. Partition 5 is labeled the Address of disk block 3. Partition 6 is labeled the Address of disk block 4. Partition 7 is labeled the Address of disk block 5. Partition 8 is labeled the Address of disk block 6. Partition 9 is labeled the Address of disk block 7. Partition 10 is labeled the Address of a block of pointers. An arrow from the right end points to a square block labeled Disk block containing additional disk addresses.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65219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illustration is divided into 6 slots labeled from left to right. Boot sector, reserved, F A T octothorpe 1, F A T octothorpe 2, root directory and clusters.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34887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Long 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A horizontal block has one partition. There are Bytes mentioned above the partitions labeled 2 and 14. The first partition is labeled </a:t>
            </a:r>
            <a:r>
              <a:rPr lang="en-US" noProof="0" dirty="0" err="1"/>
              <a:t>i</a:t>
            </a:r>
            <a:r>
              <a:rPr lang="en-US" noProof="0" dirty="0"/>
              <a:t>-node number and the second partition is labeled File name.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71640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94704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horizontal axis has the following marks: 1 K B, 4 K B, 16 K B, 64 K B, 256 K B, AND 1 M B. The left vertical axis is labeled Data Rate (M B per second) and ranges from 0 to 60 in </a:t>
            </a:r>
            <a:r>
              <a:rPr lang="en-US"/>
              <a:t>increments of 10 </a:t>
            </a:r>
            <a:r>
              <a:rPr lang="en-US" dirty="0"/>
              <a:t>units. The right vertical axis is labeled Disk space utilization and ranges from 0 percent to 100 percent in increments of 20 units. The first dotted curve starts from (1 K B, 0), moves linearly to the point (12 K B, 0), then raises upward like a concave upward, and increases linearly until the point (1 M B, 60) on the left axis and (1 M B, 100 percent) on the right axis. The curve passes through the following points: (16 K B, 1), (64 K B, 10), and (256 K B, 25). The second curve starts from point (1 K B, 80) moves horizontally until the point (12 K B, 60), then falls as a concave up curve, and ends at the point (1 MB, 0) on the left axis and (1 M B, 0 percent) on the right axis. The curve passes through the following points: (16 K B, 15), (64 K B, 5), and (256 K B, 1).</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34684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E9802A47-EBC5-014F-6832-A5306B4B9E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CD7B8F-1B86-4647-BEA9-899ABA5FC12C}" type="slidenum">
              <a:rPr lang="en-US" altLang="en-US" smtClean="0">
                <a:latin typeface="Times New Roman" panose="02020603050405020304" pitchFamily="18" charset="0"/>
              </a:rPr>
              <a:pPr/>
              <a:t>38</a:t>
            </a:fld>
            <a:endParaRPr lang="en-US" altLang="en-US">
              <a:latin typeface="Times New Roman" panose="02020603050405020304" pitchFamily="18" charset="0"/>
            </a:endParaRPr>
          </a:p>
        </p:txBody>
      </p:sp>
      <p:sp>
        <p:nvSpPr>
          <p:cNvPr id="50179" name="Rectangle 2">
            <a:extLst>
              <a:ext uri="{FF2B5EF4-FFF2-40B4-BE49-F238E27FC236}">
                <a16:creationId xmlns:a16="http://schemas.microsoft.com/office/drawing/2014/main" id="{8A78428B-2D1B-B127-314C-F8E2A43C9FCD}"/>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E7B05D6D-8B57-6FDA-9409-930B792D6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4AF50A69-880E-A59F-3FCC-49D8EBED82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BC66047-2E51-40BA-A608-73897E9283B1}"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52227" name="Rectangle 2">
            <a:extLst>
              <a:ext uri="{FF2B5EF4-FFF2-40B4-BE49-F238E27FC236}">
                <a16:creationId xmlns:a16="http://schemas.microsoft.com/office/drawing/2014/main" id="{FF9E565E-D2B7-2320-68E4-C75B4CCCAB3D}"/>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806293EF-C829-FE51-5E7F-693776B8FD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7574444A-82F3-C7F2-B514-353002F88E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B010CB3-E274-42D7-85E4-774C22251952}"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54275" name="Rectangle 2">
            <a:extLst>
              <a:ext uri="{FF2B5EF4-FFF2-40B4-BE49-F238E27FC236}">
                <a16:creationId xmlns:a16="http://schemas.microsoft.com/office/drawing/2014/main" id="{52020446-8115-0324-F237-7CAD9F82859A}"/>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A53DD54F-D007-9BA4-D017-21E19F35D7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06651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30E9E20B-4E6E-D59C-EC1B-AF015AE4FC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83A642-5F68-46CC-8891-8E350835C669}" type="slidenum">
              <a:rPr lang="en-US" altLang="en-US" smtClean="0">
                <a:latin typeface="Times New Roman" panose="02020603050405020304" pitchFamily="18" charset="0"/>
              </a:rPr>
              <a:pPr/>
              <a:t>41</a:t>
            </a:fld>
            <a:endParaRPr lang="en-US" altLang="en-US">
              <a:latin typeface="Times New Roman" panose="02020603050405020304" pitchFamily="18" charset="0"/>
            </a:endParaRPr>
          </a:p>
        </p:txBody>
      </p:sp>
      <p:sp>
        <p:nvSpPr>
          <p:cNvPr id="57347" name="Rectangle 2">
            <a:extLst>
              <a:ext uri="{FF2B5EF4-FFF2-40B4-BE49-F238E27FC236}">
                <a16:creationId xmlns:a16="http://schemas.microsoft.com/office/drawing/2014/main" id="{6110D32E-4075-E364-0291-78DF25B550B4}"/>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B0B60C09-1654-7CC9-0A76-D1C11FAC0B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2D02879-8EF3-F776-3927-B2A3ADF90E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BB3BF6F-3BE6-41C7-A829-86C4F83B46B9}" type="slidenum">
              <a:rPr lang="en-US" altLang="en-US" smtClean="0">
                <a:latin typeface="Times New Roman" panose="02020603050405020304" pitchFamily="18" charset="0"/>
              </a:rPr>
              <a:pPr/>
              <a:t>42</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A6C71A27-ADB2-147B-2F39-A74D34F3AD72}"/>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5D7E15F7-180B-2C84-F7F1-726331669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flow chart labeled from bottom to top is as follows. User program; </a:t>
            </a:r>
            <a:r>
              <a:rPr lang="en-US" dirty="0" err="1"/>
              <a:t>syscall</a:t>
            </a:r>
            <a:r>
              <a:rPr lang="en-US" dirty="0"/>
              <a:t> of open, read, write, </a:t>
            </a:r>
            <a:r>
              <a:rPr lang="en-US" dirty="0" err="1"/>
              <a:t>readdir</a:t>
            </a:r>
            <a:r>
              <a:rPr lang="en-US" dirty="0"/>
              <a:t>, ellipsis; virtual file system; page cache, F A T driver, N T F S driver and E x t 4 driver; buffer cache; storage of H D </a:t>
            </a:r>
            <a:r>
              <a:rPr lang="en-US" dirty="0" err="1"/>
              <a:t>D</a:t>
            </a:r>
            <a:r>
              <a:rPr lang="en-US" dirty="0"/>
              <a:t>, S </a:t>
            </a:r>
            <a:r>
              <a:rPr lang="en-US" dirty="0" err="1"/>
              <a:t>S</a:t>
            </a:r>
            <a:r>
              <a:rPr lang="en-US" dirty="0"/>
              <a:t> D, network, R A M, ellipsis. The virtual file system, page cache, F A T driver, N T F S driver and E x t 4 driver, and buffer cache are part of the operating system.</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78861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D047E291-A59A-8BF1-466F-A423F4581F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56206BF-C1F5-41BF-AF6D-7E15D063FB35}" type="slidenum">
              <a:rPr lang="en-US" altLang="en-US" smtClean="0">
                <a:latin typeface="Times New Roman" panose="02020603050405020304" pitchFamily="18" charset="0"/>
              </a:rPr>
              <a:pPr/>
              <a:t>44</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id="{9030C074-702A-08DF-2134-52AFEC04611E}"/>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6B565DF6-27E3-A049-5242-A02089FD4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4470CD93-4DAF-EB2C-EE19-033DA39FA4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48D785-224F-4068-BF23-86EBB6A6F5E3}" type="slidenum">
              <a:rPr lang="en-US" altLang="en-US" smtClean="0">
                <a:latin typeface="Times New Roman" panose="02020603050405020304" pitchFamily="18" charset="0"/>
              </a:rPr>
              <a:pPr/>
              <a:t>45</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DC14CF55-5800-6B44-3CA3-4F4473591311}"/>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B18EC6A7-78EC-D20C-101F-6E97F94B64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25D26317-03FC-7EA9-61D7-3EE11D53D6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8DC261C-8A2C-4B30-BA10-0C8EEF297CCF}" type="slidenum">
              <a:rPr lang="en-US" altLang="en-US" smtClean="0">
                <a:latin typeface="Times New Roman" panose="02020603050405020304" pitchFamily="18" charset="0"/>
              </a:rPr>
              <a:pPr/>
              <a:t>46</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BD5A17F4-B20B-1F53-479B-C99635F16C99}"/>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4C4B052D-6440-0F6A-2B9C-13E63CAED0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27820ED9-4312-2683-A104-63D5B4C21A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490B3B4-60CC-439B-9DA3-62787C5B7A84}" type="slidenum">
              <a:rPr lang="en-US" altLang="en-US" smtClean="0">
                <a:latin typeface="Times New Roman" panose="02020603050405020304" pitchFamily="18" charset="0"/>
              </a:rPr>
              <a:pPr/>
              <a:t>47</a:t>
            </a:fld>
            <a:endParaRPr lang="en-US" altLang="en-US">
              <a:latin typeface="Times New Roman" panose="02020603050405020304" pitchFamily="18" charset="0"/>
            </a:endParaRPr>
          </a:p>
        </p:txBody>
      </p:sp>
      <p:sp>
        <p:nvSpPr>
          <p:cNvPr id="67587" name="Rectangle 2">
            <a:extLst>
              <a:ext uri="{FF2B5EF4-FFF2-40B4-BE49-F238E27FC236}">
                <a16:creationId xmlns:a16="http://schemas.microsoft.com/office/drawing/2014/main" id="{1055160E-F3D6-0590-7141-645F4263AB50}"/>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7F92E3CC-7478-5517-99EA-BE7BF3626D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The first horizontal block labeled Flash Translation Layer (F T L). An arrow labeled "Secret sauce" on top of the block. This block is connected with a vertical line to a second block labeled Memory placed at bottom of the first block. There are eight blocks labeled F P placed four at the top and parallel to the first block. The other four blocks are placed at the bottom and parallel to the second block. A horizontal line from the vertical line with all eight blocks is connected. Part (b): A large rectangular block has two dotted rectangular blocks labeled die 0 and die 1 inside it. There are m vertical blocks labeled plane 0, plane 1, and up to plane m inside both blocks, arranged side by side. In every vertical block, there are several blocks labeled block 0, block 1, and up to block n corresponding to pages labeled Page 0 to page n in every block.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762720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56727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first illustration labeled as R A I D 0 consists of 4 stacks of 3 cylinders in each. The cylinders in each stack from left to right are labeled as follows. Strip 0, strip 4, strip 8; strip 1, strip 5, strip 9; strip 2, strip 6, strip 10; strip 3, strip 7, strip 11. The second illustration labeled as R A I D 1 consists of 2 stacks of 3 cylinders in each. The cylinders in each stack from left to right are labeled as follows. Strip 0, strip 4, strip 8; strip 0, strip 4, strip 8. The third illustration labeled as R A I D 5 consists of 5 stacks of 5 cylinders in each. The cylinders in each stack from left to right are labeled as follows. Strip 0, strip 4, strip 8, strip 12, strip, P 16 hyphen 19; strip 1, strip 5, strip 9, P 12 hyphen 15, strip 16; strip 2, strip 6, P 8 hyphen 11, strip 13, strip 17; strip 3, P 4 hyphen 7, strip 10, strip 14, strip 18; P 0 hyphen 3, strip 7, strip 11, strip 15, strip 19.</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3952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5CE1ED3B-EB44-20B3-E5C5-6C1A390725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284E375-4237-4D17-93C3-B80D6320E193}"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18435" name="Rectangle 2">
            <a:extLst>
              <a:ext uri="{FF2B5EF4-FFF2-40B4-BE49-F238E27FC236}">
                <a16:creationId xmlns:a16="http://schemas.microsoft.com/office/drawing/2014/main" id="{5751A322-B1BC-E287-5299-B4D1FCB16592}"/>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FEE9C7C8-21A2-FFDA-3D7F-C2BD90A468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Figure a: R A I D level 0: It contains a set of four cylinders which is divided into three sections. The upper sections of each are labeled strip 0, strip 1, strip 2, and strip 3. The middle sections are labeled strip 4, strip 5, strip 6, and strip 7. The lower sections are labeled strip 8, strip 9, strip 10, and strip 11.</a:t>
            </a:r>
          </a:p>
          <a:p>
            <a:r>
              <a:rPr lang="en-US" dirty="0"/>
              <a:t>Figure b: R A I D level 1: It contains two sets of four cylinders which are divided into three sections. Each set is labeled similarly to the previous figure. The second set of cylinders is shaded.</a:t>
            </a:r>
          </a:p>
          <a:p>
            <a:r>
              <a:rPr lang="en-US" dirty="0"/>
              <a:t>Figure c: R A I D level 2: It contains a set of seven cylinders which are divided into three sections. The upper sections of each are labeled Bit 1, Bit 2, Bit 3, Bit 4, Bit 5, Bit 6, and Bit 7.</a:t>
            </a:r>
          </a:p>
          <a:p>
            <a:r>
              <a:rPr lang="en-US" dirty="0"/>
              <a:t>Figure d: R A I D level 3: It contains a set of five cylinders which are divided into three sections. The upper sections of each are labeled Bit 1, Bit 2, Bit 3, Bit 4, Bit 5.</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440230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Figure e: RAID level 4: It contains a set of five cylinders which are divided into three sections. For the first four cylinders: The upper sections of each cylinder are labeled strip 0, strip 1, strip 2, and strip 3. The middle sections are labeled strip 4, strip 5, strip 6, and strip 7. The lower sections are labeled strip 8, strip 9, strip 10, strip 11.</a:t>
            </a:r>
          </a:p>
          <a:p>
            <a:r>
              <a:rPr lang="en-US" dirty="0"/>
              <a:t>For the fifth cylinder: The sections are labeled P O 3, P O 7, P 8 to 11 from top to bottom.</a:t>
            </a:r>
          </a:p>
          <a:p>
            <a:r>
              <a:rPr lang="en-US" dirty="0"/>
              <a:t>Figure f: RAID level 5: It contains a set of five cylinders which are divided into five sections. The sections of each cylinder are labeled in the following way. Section 1: strip 0, strip 1, strip 2, strip 3, P 0 to 3. Section 2: strip 4, strip 5, strip 6, P 4 to 7, strip 7. Section 3: strip 6, strip 9, P 8 to 11, strip 10, strip 11. Section 4: strip 12, P 12 to 15, strip 13, strip 14, strip 15. Section 5: P 16 to 19, strip 16, strip 17, strip 18, strip 19.</a:t>
            </a:r>
          </a:p>
          <a:p>
            <a:r>
              <a:rPr lang="en-US" dirty="0"/>
              <a:t>Figure g: RAID level 6: It contains a set of five cylinders which are divided into five sections. The sections of each cylinder are labeled in the following way. Section 1: strip 0, strip 1, strip 2, P 0 to 2, P prime 0 to 2. Section 2: strip 3, strip 4, P 3 to 5, P prime 3 to 5. Section 3: strip 6, P 6 to 8, P prime 6 to 8, strip 7, strip 8. Section 4: strip 12, P 12 to 15, strip 13, strip 14, strip 15. Section 5: P 9 to 11, P prime 9 to 11, strip 9, strip 10, strip 11.</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48830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60485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DB7EC-BA98-FC9C-2F0D-2E9857BBF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2D5B65-A004-51D7-E89C-500369D6DE5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364C9ED-3403-3828-B831-FDA869B94776}"/>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a:p>
            <a:endParaRPr lang="en-US" dirty="0"/>
          </a:p>
        </p:txBody>
      </p:sp>
      <p:sp>
        <p:nvSpPr>
          <p:cNvPr id="4" name="Slide Number Placeholder 3">
            <a:extLst>
              <a:ext uri="{FF2B5EF4-FFF2-40B4-BE49-F238E27FC236}">
                <a16:creationId xmlns:a16="http://schemas.microsoft.com/office/drawing/2014/main" id="{57E46F8A-17A3-4422-034B-E76EF0325A5C}"/>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92462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67818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AB229A73-9BCB-98D5-9031-C71F40A712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7B7411-F06F-43F6-AD11-D2C8D8A311FB}"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33795" name="Rectangle 2">
            <a:extLst>
              <a:ext uri="{FF2B5EF4-FFF2-40B4-BE49-F238E27FC236}">
                <a16:creationId xmlns:a16="http://schemas.microsoft.com/office/drawing/2014/main" id="{C615B29C-B176-C5F8-9C0F-BBD7AAF47AD8}"/>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89BCC8CB-5B51-D4D8-1243-374CF30B27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7557F647-2DCE-0C42-DAE8-B13E33DB4E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259D170-7DB3-426A-8A89-43542E8BD459}"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37891" name="Rectangle 2">
            <a:extLst>
              <a:ext uri="{FF2B5EF4-FFF2-40B4-BE49-F238E27FC236}">
                <a16:creationId xmlns:a16="http://schemas.microsoft.com/office/drawing/2014/main" id="{E7682BEF-2A9E-AA9C-835A-B231A1DE07BC}"/>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7C494266-AFD3-B458-B9D7-F88C971EC6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E72E1128-0FCA-676E-9E84-6B8E0202E1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B347BAE-1360-481B-99B9-608A3CD41DDC}"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44035" name="Rectangle 2">
            <a:extLst>
              <a:ext uri="{FF2B5EF4-FFF2-40B4-BE49-F238E27FC236}">
                <a16:creationId xmlns:a16="http://schemas.microsoft.com/office/drawing/2014/main" id="{AE321ACC-FFB6-6CD9-0498-C57078A6BEFA}"/>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87470C2C-73BE-3AFA-8BCA-EC8FE21F63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8FC0BD0D-2114-C1F3-DB67-2F59F420CC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A018621-F752-4967-8742-CE8D0FFD9E63}"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31747" name="Rectangle 2">
            <a:extLst>
              <a:ext uri="{FF2B5EF4-FFF2-40B4-BE49-F238E27FC236}">
                <a16:creationId xmlns:a16="http://schemas.microsoft.com/office/drawing/2014/main" id="{0A1F6D4B-CEA6-1855-8D12-5FA4873912DE}"/>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CA2BAF75-F227-FFA0-9CC0-7008D1446A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6C365419-6FC7-3371-D131-FD28CF37EE63}"/>
              </a:ext>
            </a:extLst>
          </p:cNvPr>
          <p:cNvSpPr>
            <a:spLocks noGrp="1"/>
          </p:cNvSpPr>
          <p:nvPr>
            <p:ph type="pic" sz="quarter" idx="18"/>
          </p:nvPr>
        </p:nvSpPr>
        <p:spPr>
          <a:xfrm>
            <a:off x="609600" y="1719263"/>
            <a:ext cx="5486400" cy="4406900"/>
          </a:xfrm>
        </p:spPr>
        <p:txBody>
          <a:bodyPr/>
          <a:lstStyle/>
          <a:p>
            <a:endParaRPr lang="en-US"/>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6705600" y="1600200"/>
            <a:ext cx="4876800" cy="1492250"/>
          </a:xfrm>
        </p:spPr>
        <p:txBody>
          <a:bodyPr anchor="b"/>
          <a:lstStyle>
            <a:lvl1pPr marL="101600" indent="0">
              <a:buNone/>
              <a:defRPr sz="3000"/>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6705600" y="3252789"/>
            <a:ext cx="4876800" cy="2873375"/>
          </a:xfrm>
        </p:spPr>
        <p:txBody>
          <a:bodyPr/>
          <a:lstStyle>
            <a:lvl1pPr marL="101600" indent="0">
              <a:buNone/>
              <a:defRPr sz="2200"/>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796117" y="6400800"/>
            <a:ext cx="878628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251460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3430124" y="1552575"/>
            <a:ext cx="2514600" cy="4438650"/>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250648" y="1552575"/>
            <a:ext cx="2514600" cy="4438650"/>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9071171" y="1552575"/>
            <a:ext cx="2514600" cy="4438650"/>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2514600" cy="1876425"/>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3430124" y="1552575"/>
            <a:ext cx="2397799" cy="1741468"/>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250648" y="1552575"/>
            <a:ext cx="2287424" cy="1642317"/>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9071171" y="1552575"/>
            <a:ext cx="2514600" cy="1876425"/>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6F640613-610D-7AB0-3375-C9A1E662FABC}"/>
              </a:ext>
            </a:extLst>
          </p:cNvPr>
          <p:cNvSpPr>
            <a:spLocks noGrp="1"/>
          </p:cNvSpPr>
          <p:nvPr>
            <p:ph sz="quarter" idx="17"/>
          </p:nvPr>
        </p:nvSpPr>
        <p:spPr>
          <a:xfrm>
            <a:off x="609600" y="3690938"/>
            <a:ext cx="2651125" cy="1614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3551D022-84CC-4079-611B-321E18ED97EE}"/>
              </a:ext>
            </a:extLst>
          </p:cNvPr>
          <p:cNvSpPr>
            <a:spLocks noGrp="1"/>
          </p:cNvSpPr>
          <p:nvPr>
            <p:ph sz="quarter" idx="18"/>
          </p:nvPr>
        </p:nvSpPr>
        <p:spPr>
          <a:xfrm>
            <a:off x="3713163" y="3690938"/>
            <a:ext cx="1971675" cy="1189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2D4D49B3-06E4-0F3D-5464-0FD493603351}"/>
              </a:ext>
            </a:extLst>
          </p:cNvPr>
          <p:cNvSpPr>
            <a:spLocks noGrp="1"/>
          </p:cNvSpPr>
          <p:nvPr>
            <p:ph sz="quarter" idx="19"/>
          </p:nvPr>
        </p:nvSpPr>
        <p:spPr>
          <a:xfrm>
            <a:off x="6364288" y="3690938"/>
            <a:ext cx="2482850" cy="1509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FFBF8300-7645-CF46-DDEE-ACA8B3F20D9F}"/>
              </a:ext>
            </a:extLst>
          </p:cNvPr>
          <p:cNvSpPr>
            <a:spLocks noGrp="1"/>
          </p:cNvSpPr>
          <p:nvPr>
            <p:ph sz="quarter" idx="20"/>
          </p:nvPr>
        </p:nvSpPr>
        <p:spPr>
          <a:xfrm>
            <a:off x="9297988" y="3690938"/>
            <a:ext cx="2390775" cy="1509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E4251FAF-737A-089B-E5AF-4A781E72862B}"/>
              </a:ext>
            </a:extLst>
          </p:cNvPr>
          <p:cNvSpPr>
            <a:spLocks noGrp="1"/>
          </p:cNvSpPr>
          <p:nvPr>
            <p:ph sz="quarter" idx="21"/>
          </p:nvPr>
        </p:nvSpPr>
        <p:spPr>
          <a:xfrm>
            <a:off x="503238" y="5807075"/>
            <a:ext cx="2927350" cy="1409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3CA06DFE-F867-54EC-0C98-E631DE5E33AC}"/>
              </a:ext>
            </a:extLst>
          </p:cNvPr>
          <p:cNvSpPr>
            <a:spLocks noGrp="1"/>
          </p:cNvSpPr>
          <p:nvPr>
            <p:ph sz="quarter" idx="22"/>
          </p:nvPr>
        </p:nvSpPr>
        <p:spPr>
          <a:xfrm>
            <a:off x="3602038" y="5942013"/>
            <a:ext cx="2314575" cy="1189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id="{B9A60AF8-867A-DFFF-B4DE-ACFA0F0250B5}"/>
              </a:ext>
            </a:extLst>
          </p:cNvPr>
          <p:cNvSpPr>
            <a:spLocks noGrp="1"/>
          </p:cNvSpPr>
          <p:nvPr>
            <p:ph sz="quarter" idx="23"/>
          </p:nvPr>
        </p:nvSpPr>
        <p:spPr>
          <a:xfrm>
            <a:off x="6831013" y="5629275"/>
            <a:ext cx="2016125" cy="1189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0">
            <a:extLst>
              <a:ext uri="{FF2B5EF4-FFF2-40B4-BE49-F238E27FC236}">
                <a16:creationId xmlns:a16="http://schemas.microsoft.com/office/drawing/2014/main" id="{E4214CE8-CDFF-2C43-4301-449272F6CEA1}"/>
              </a:ext>
            </a:extLst>
          </p:cNvPr>
          <p:cNvSpPr>
            <a:spLocks noGrp="1"/>
          </p:cNvSpPr>
          <p:nvPr>
            <p:ph sz="quarter" idx="24"/>
          </p:nvPr>
        </p:nvSpPr>
        <p:spPr>
          <a:xfrm>
            <a:off x="9398000" y="5629275"/>
            <a:ext cx="2941638" cy="1344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3476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609600" y="228601"/>
            <a:ext cx="109728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609601" y="1512889"/>
            <a:ext cx="10977033" cy="3417887"/>
          </a:xfrm>
        </p:spPr>
        <p:txBody>
          <a:bodyPr/>
          <a:lstStyle/>
          <a:p>
            <a:endParaRPr lang="en-US" dirty="0"/>
          </a:p>
        </p:txBody>
      </p:sp>
      <p:sp>
        <p:nvSpPr>
          <p:cNvPr id="55" name="Content Placeholder"/>
          <p:cNvSpPr txBox="1">
            <a:spLocks noGrp="1"/>
          </p:cNvSpPr>
          <p:nvPr>
            <p:ph type="body" idx="1" hasCustomPrompt="1"/>
          </p:nvPr>
        </p:nvSpPr>
        <p:spPr>
          <a:xfrm>
            <a:off x="609600" y="5050972"/>
            <a:ext cx="109728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a:t>
            </a:fld>
            <a:endParaRPr lang="en-US" sz="900">
              <a:solidFill>
                <a:schemeClr val="dk1"/>
              </a:solidFil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609600" y="1481139"/>
            <a:ext cx="5979584"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hasCustomPrompt="1"/>
          </p:nvPr>
        </p:nvSpPr>
        <p:spPr>
          <a:xfrm>
            <a:off x="6731000" y="1481139"/>
            <a:ext cx="4851400" cy="3754437"/>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609600" y="5343525"/>
            <a:ext cx="109728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3977218" y="4359276"/>
            <a:ext cx="4643967"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3977217" y="1681163"/>
            <a:ext cx="4643967"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1077479" y="1681163"/>
            <a:ext cx="1627621"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1077479" y="2647157"/>
            <a:ext cx="1608667"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1077479" y="3613151"/>
            <a:ext cx="1608667"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9842499" y="1681163"/>
            <a:ext cx="1739900"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9842499" y="2651590"/>
            <a:ext cx="1739900"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9842499" y="3613152"/>
            <a:ext cx="1739900"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609602" y="4392614"/>
            <a:ext cx="2809764"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609600" y="1817688"/>
            <a:ext cx="2809765"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3699497" y="1794947"/>
            <a:ext cx="204615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3699497" y="2707482"/>
            <a:ext cx="204615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3699497" y="3597276"/>
            <a:ext cx="204615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6575462" y="4347440"/>
            <a:ext cx="2809764"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6575462" y="1806537"/>
            <a:ext cx="2809764"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9739441" y="1794947"/>
            <a:ext cx="204615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9739439" y="2707481"/>
            <a:ext cx="204615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9739439" y="3579818"/>
            <a:ext cx="204616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4893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188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188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18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
        <p:nvSpPr>
          <p:cNvPr id="13" name="Picture Placeholder 8">
            <a:extLst>
              <a:ext uri="{FF2B5EF4-FFF2-40B4-BE49-F238E27FC236}">
                <a16:creationId xmlns:a16="http://schemas.microsoft.com/office/drawing/2014/main" id="{C6122C06-0248-45C8-9890-FDA2C7B0CDBA}"/>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3" name="Content Placeholder 2">
            <a:extLst>
              <a:ext uri="{FF2B5EF4-FFF2-40B4-BE49-F238E27FC236}">
                <a16:creationId xmlns:a16="http://schemas.microsoft.com/office/drawing/2014/main" id="{B3F9E3F0-3064-41BA-BF34-B5D9350D8D48}"/>
              </a:ext>
            </a:extLst>
          </p:cNvPr>
          <p:cNvSpPr>
            <a:spLocks noGrp="1"/>
          </p:cNvSpPr>
          <p:nvPr>
            <p:ph sz="quarter" idx="17" hasCustomPrompt="1"/>
          </p:nvPr>
        </p:nvSpPr>
        <p:spPr>
          <a:xfrm>
            <a:off x="2448536" y="6400801"/>
            <a:ext cx="921173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2159409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188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188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188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188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8915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41619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4161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41619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41619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891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Tree>
    <p:extLst>
      <p:ext uri="{BB962C8B-B14F-4D97-AF65-F5344CB8AC3E}">
        <p14:creationId xmlns:p14="http://schemas.microsoft.com/office/powerpoint/2010/main" val="14563202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8915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41619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891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891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8915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8915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41619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8915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4161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3971926"/>
            <a:ext cx="10972800"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109728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109728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1"/>
            <a:ext cx="109728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AF369B8-C83D-84CB-ACF3-BDBF0649D587}"/>
              </a:ext>
            </a:extLst>
          </p:cNvPr>
          <p:cNvSpPr>
            <a:spLocks noGrp="1"/>
          </p:cNvSpPr>
          <p:nvPr>
            <p:ph type="pic" sz="quarter" idx="19"/>
          </p:nvPr>
        </p:nvSpPr>
        <p:spPr>
          <a:xfrm>
            <a:off x="5886451" y="1414463"/>
            <a:ext cx="5844116" cy="4845050"/>
          </a:xfrm>
        </p:spPr>
        <p:txBody>
          <a:bodyPr/>
          <a:lstStyle/>
          <a:p>
            <a:endParaRPr lang="en-US"/>
          </a:p>
        </p:txBody>
      </p:sp>
    </p:spTree>
    <p:extLst>
      <p:ext uri="{BB962C8B-B14F-4D97-AF65-F5344CB8AC3E}">
        <p14:creationId xmlns:p14="http://schemas.microsoft.com/office/powerpoint/2010/main" val="4030475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603213"/>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337681"/>
            <a:ext cx="10972800" cy="726536"/>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Picture Placeholder 2">
            <a:extLst>
              <a:ext uri="{FF2B5EF4-FFF2-40B4-BE49-F238E27FC236}">
                <a16:creationId xmlns:a16="http://schemas.microsoft.com/office/drawing/2014/main" id="{807E376D-0614-5FF9-C6A1-D849AFADA271}"/>
              </a:ext>
            </a:extLst>
          </p:cNvPr>
          <p:cNvSpPr>
            <a:spLocks noGrp="1"/>
          </p:cNvSpPr>
          <p:nvPr>
            <p:ph type="pic" sz="quarter" idx="15"/>
          </p:nvPr>
        </p:nvSpPr>
        <p:spPr>
          <a:xfrm>
            <a:off x="609599" y="3268663"/>
            <a:ext cx="10972799" cy="1147762"/>
          </a:xfrm>
        </p:spPr>
        <p:txBody>
          <a:bodyPr/>
          <a:lstStyle/>
          <a:p>
            <a:endParaRPr lang="en-US"/>
          </a:p>
        </p:txBody>
      </p:sp>
      <p:sp>
        <p:nvSpPr>
          <p:cNvPr id="6" name="Picture Placeholder 5">
            <a:extLst>
              <a:ext uri="{FF2B5EF4-FFF2-40B4-BE49-F238E27FC236}">
                <a16:creationId xmlns:a16="http://schemas.microsoft.com/office/drawing/2014/main" id="{E06C7CF1-3723-794C-DCC0-B3B15ED8A1DD}"/>
              </a:ext>
            </a:extLst>
          </p:cNvPr>
          <p:cNvSpPr>
            <a:spLocks noGrp="1"/>
          </p:cNvSpPr>
          <p:nvPr>
            <p:ph type="pic" sz="quarter" idx="16"/>
          </p:nvPr>
        </p:nvSpPr>
        <p:spPr>
          <a:xfrm>
            <a:off x="609600" y="4699000"/>
            <a:ext cx="10972800" cy="1371600"/>
          </a:xfrm>
        </p:spPr>
        <p:txBody>
          <a:bodyPr/>
          <a:lstStyle/>
          <a:p>
            <a:endParaRPr lang="en-US"/>
          </a:p>
        </p:txBody>
      </p:sp>
      <p:sp>
        <p:nvSpPr>
          <p:cNvPr id="9" name="Content Placeholder 8">
            <a:extLst>
              <a:ext uri="{FF2B5EF4-FFF2-40B4-BE49-F238E27FC236}">
                <a16:creationId xmlns:a16="http://schemas.microsoft.com/office/drawing/2014/main" id="{3BC86E59-1A10-2C05-1767-0ECEE0005D10}"/>
              </a:ext>
            </a:extLst>
          </p:cNvPr>
          <p:cNvSpPr>
            <a:spLocks noGrp="1"/>
          </p:cNvSpPr>
          <p:nvPr>
            <p:ph sz="quarter" idx="17"/>
          </p:nvPr>
        </p:nvSpPr>
        <p:spPr>
          <a:xfrm>
            <a:off x="609600" y="5557839"/>
            <a:ext cx="109728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353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609601" y="1556328"/>
            <a:ext cx="4847167" cy="4520623"/>
          </a:xfrm>
        </p:spPr>
        <p:txBody>
          <a:bodyPr/>
          <a:lstStyle/>
          <a:p>
            <a:pPr lvl="0"/>
            <a:r>
              <a:rPr lang="en-US" dirty="0"/>
              <a:t>Edit Master text styles</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5646057" y="1556327"/>
            <a:ext cx="5936343"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5646056" y="3971926"/>
            <a:ext cx="5936344"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5322627"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259773" y="1552575"/>
            <a:ext cx="5322627"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09602" y="1552575"/>
            <a:ext cx="3460804" cy="4438650"/>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365599" y="1552575"/>
            <a:ext cx="3460803" cy="4438650"/>
          </a:xfrm>
        </p:spPr>
        <p:txBody>
          <a:bodyPr/>
          <a:lstStyle>
            <a:lvl1pPr>
              <a:defRPr/>
            </a:lvl1p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8121597" y="1552575"/>
            <a:ext cx="3460804"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64433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0.xml"/><Relationship Id="rId1" Type="http://schemas.openxmlformats.org/officeDocument/2006/relationships/slideLayout" Target="../slideLayouts/slideLayout23.xml"/><Relationship Id="rId4" Type="http://schemas.openxmlformats.org/officeDocument/2006/relationships/image" Target="../media/image3.jpe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11.xml"/><Relationship Id="rId1" Type="http://schemas.openxmlformats.org/officeDocument/2006/relationships/slideLayout" Target="../slideLayouts/slideLayout24.xml"/><Relationship Id="rId4" Type="http://schemas.openxmlformats.org/officeDocument/2006/relationships/image" Target="../media/image5.jpe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12.xml"/><Relationship Id="rId1" Type="http://schemas.openxmlformats.org/officeDocument/2006/relationships/slideLayout" Target="../slideLayouts/slideLayout25.xml"/><Relationship Id="rId4" Type="http://schemas.openxmlformats.org/officeDocument/2006/relationships/image" Target="../media/image5.jpe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13.xml"/><Relationship Id="rId1" Type="http://schemas.openxmlformats.org/officeDocument/2006/relationships/slideLayout" Target="../slideLayouts/slideLayout26.xml"/><Relationship Id="rId4" Type="http://schemas.openxmlformats.org/officeDocument/2006/relationships/image" Target="../media/image5.jpe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14.xml"/><Relationship Id="rId1" Type="http://schemas.openxmlformats.org/officeDocument/2006/relationships/slideLayout" Target="../slideLayouts/slideLayout27.xml"/><Relationship Id="rId4" Type="http://schemas.openxmlformats.org/officeDocument/2006/relationships/image" Target="../media/image5.jpe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15.xml"/><Relationship Id="rId1" Type="http://schemas.openxmlformats.org/officeDocument/2006/relationships/slideLayout" Target="../slideLayouts/slideLayout28.xml"/><Relationship Id="rId4" Type="http://schemas.openxmlformats.org/officeDocument/2006/relationships/image" Target="../media/image5.jpe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16.xml"/><Relationship Id="rId1" Type="http://schemas.openxmlformats.org/officeDocument/2006/relationships/slideLayout" Target="../slideLayouts/slideLayout29.xml"/><Relationship Id="rId4" Type="http://schemas.openxmlformats.org/officeDocument/2006/relationships/image" Target="../media/image5.jpe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17.xml"/><Relationship Id="rId1" Type="http://schemas.openxmlformats.org/officeDocument/2006/relationships/slideLayout" Target="../slideLayouts/slideLayout30.xml"/><Relationship Id="rId4" Type="http://schemas.openxmlformats.org/officeDocument/2006/relationships/image" Target="../media/image5.jpe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18.xml"/><Relationship Id="rId1" Type="http://schemas.openxmlformats.org/officeDocument/2006/relationships/slideLayout" Target="../slideLayouts/slideLayout31.xml"/><Relationship Id="rId4" Type="http://schemas.openxmlformats.org/officeDocument/2006/relationships/image" Target="../media/image5.jpe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19.xml"/><Relationship Id="rId1" Type="http://schemas.openxmlformats.org/officeDocument/2006/relationships/slideLayout" Target="../slideLayouts/slideLayout32.xml"/><Relationship Id="rId4" Type="http://schemas.openxmlformats.org/officeDocument/2006/relationships/image" Target="../media/image5.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image" Target="../media/image1.jpg"/><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20.xml"/><Relationship Id="rId1" Type="http://schemas.openxmlformats.org/officeDocument/2006/relationships/slideLayout" Target="../slideLayouts/slideLayout33.xml"/><Relationship Id="rId4" Type="http://schemas.openxmlformats.org/officeDocument/2006/relationships/image" Target="../media/image5.jpeg"/></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21.xml"/><Relationship Id="rId1" Type="http://schemas.openxmlformats.org/officeDocument/2006/relationships/slideLayout" Target="../slideLayouts/slideLayout34.xml"/><Relationship Id="rId4" Type="http://schemas.openxmlformats.org/officeDocument/2006/relationships/image" Target="../media/image5.jpeg"/></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22.xml"/><Relationship Id="rId1" Type="http://schemas.openxmlformats.org/officeDocument/2006/relationships/slideLayout" Target="../slideLayouts/slideLayout35.xml"/><Relationship Id="rId4" Type="http://schemas.openxmlformats.org/officeDocument/2006/relationships/image" Target="../media/image5.jpeg"/></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23.xml"/><Relationship Id="rId1" Type="http://schemas.openxmlformats.org/officeDocument/2006/relationships/slideLayout" Target="../slideLayouts/slideLayout36.xml"/><Relationship Id="rId4" Type="http://schemas.openxmlformats.org/officeDocument/2006/relationships/image" Target="../media/image5.jpe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24.xml"/><Relationship Id="rId1" Type="http://schemas.openxmlformats.org/officeDocument/2006/relationships/slideLayout" Target="../slideLayouts/slideLayout37.xml"/><Relationship Id="rId4" Type="http://schemas.openxmlformats.org/officeDocument/2006/relationships/image" Target="../media/image5.jpe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25.xml"/><Relationship Id="rId1" Type="http://schemas.openxmlformats.org/officeDocument/2006/relationships/slideLayout" Target="../slideLayouts/slideLayout38.xml"/><Relationship Id="rId4" Type="http://schemas.openxmlformats.org/officeDocument/2006/relationships/image" Target="../media/image5.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xml"/><Relationship Id="rId1" Type="http://schemas.openxmlformats.org/officeDocument/2006/relationships/slideLayout" Target="../slideLayouts/slideLayout16.xml"/><Relationship Id="rId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xml"/><Relationship Id="rId1" Type="http://schemas.openxmlformats.org/officeDocument/2006/relationships/slideLayout" Target="../slideLayouts/slideLayout17.xml"/><Relationship Id="rId4"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xml"/><Relationship Id="rId1" Type="http://schemas.openxmlformats.org/officeDocument/2006/relationships/slideLayout" Target="../slideLayouts/slideLayout18.xml"/><Relationship Id="rId4" Type="http://schemas.openxmlformats.org/officeDocument/2006/relationships/image" Target="../media/image3.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19.xml"/><Relationship Id="rId4" Type="http://schemas.openxmlformats.org/officeDocument/2006/relationships/image" Target="../media/image3.jpe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7.xml"/><Relationship Id="rId1" Type="http://schemas.openxmlformats.org/officeDocument/2006/relationships/slideLayout" Target="../slideLayouts/slideLayout20.xml"/><Relationship Id="rId4" Type="http://schemas.openxmlformats.org/officeDocument/2006/relationships/image" Target="../media/image3.jpe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8.xml"/><Relationship Id="rId1" Type="http://schemas.openxmlformats.org/officeDocument/2006/relationships/slideLayout" Target="../slideLayouts/slideLayout21.xml"/><Relationship Id="rId4" Type="http://schemas.openxmlformats.org/officeDocument/2006/relationships/image" Target="../media/image3.jpe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9.xml"/><Relationship Id="rId1" Type="http://schemas.openxmlformats.org/officeDocument/2006/relationships/slideLayout" Target="../slideLayouts/slideLayout22.xml"/><Relationship Id="rId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 id="214748414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C8EE519E-A382-C163-C294-B6A84EAB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E87D888A-CA68-1D84-D89B-FFA0B34D7A99}"/>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1E6C6E9-709E-6606-0449-92286683F93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8D0FDCB-0ABB-0A4F-0900-E55922542B1F}"/>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FD1CEEF-26B6-600D-BA6B-7D273B15FB72}"/>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510AE0A6-D3E8-3C50-7420-FA8E2E614A82}"/>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DF1ED777-B646-A658-D1E4-F41C3BCE1A7A}"/>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32105" name="Text Box 9">
            <a:extLst>
              <a:ext uri="{FF2B5EF4-FFF2-40B4-BE49-F238E27FC236}">
                <a16:creationId xmlns:a16="http://schemas.microsoft.com/office/drawing/2014/main" id="{E7759511-F9F1-EF8D-F667-E488CD2F4610}"/>
              </a:ext>
            </a:extLst>
          </p:cNvPr>
          <p:cNvSpPr txBox="1">
            <a:spLocks noChangeArrowheads="1"/>
          </p:cNvSpPr>
          <p:nvPr/>
        </p:nvSpPr>
        <p:spPr bwMode="auto">
          <a:xfrm>
            <a:off x="5628218" y="6613526"/>
            <a:ext cx="690033" cy="246063"/>
          </a:xfrm>
          <a:prstGeom prst="rect">
            <a:avLst/>
          </a:prstGeom>
          <a:noFill/>
          <a:ln w="9525">
            <a:noFill/>
            <a:miter lim="800000"/>
            <a:headEnd/>
            <a:tailEnd/>
          </a:ln>
          <a:effec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13.</a:t>
            </a:r>
            <a:fld id="{712527F3-7E6D-4C7F-A073-A8A387878693}"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32106" name="Text Box 10">
            <a:extLst>
              <a:ext uri="{FF2B5EF4-FFF2-40B4-BE49-F238E27FC236}">
                <a16:creationId xmlns:a16="http://schemas.microsoft.com/office/drawing/2014/main" id="{27B7A224-EF56-12A2-326B-D2251F1A2AA1}"/>
              </a:ext>
            </a:extLst>
          </p:cNvPr>
          <p:cNvSpPr txBox="1">
            <a:spLocks noChangeArrowheads="1"/>
          </p:cNvSpPr>
          <p:nvPr/>
        </p:nvSpPr>
        <p:spPr bwMode="auto">
          <a:xfrm>
            <a:off x="8652933" y="6588126"/>
            <a:ext cx="3617384" cy="244475"/>
          </a:xfrm>
          <a:prstGeom prst="rect">
            <a:avLst/>
          </a:prstGeom>
          <a:noFill/>
          <a:ln w="9525">
            <a:noFill/>
            <a:miter lim="800000"/>
            <a:headEnd/>
            <a:tailEnd/>
          </a:ln>
          <a:effectLst/>
        </p:spPr>
        <p:txBody>
          <a:bodyPr wrap="square">
            <a:spAutoFit/>
          </a:bodyP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32107" name="Text Box 11">
            <a:extLst>
              <a:ext uri="{FF2B5EF4-FFF2-40B4-BE49-F238E27FC236}">
                <a16:creationId xmlns:a16="http://schemas.microsoft.com/office/drawing/2014/main" id="{23A5956C-ECF1-7F0D-8230-DAD4AEE96570}"/>
              </a:ext>
            </a:extLst>
          </p:cNvPr>
          <p:cNvSpPr txBox="1">
            <a:spLocks noChangeArrowheads="1"/>
          </p:cNvSpPr>
          <p:nvPr/>
        </p:nvSpPr>
        <p:spPr bwMode="auto">
          <a:xfrm>
            <a:off x="247651" y="6621463"/>
            <a:ext cx="3640667" cy="246062"/>
          </a:xfrm>
          <a:prstGeom prst="rect">
            <a:avLst/>
          </a:prstGeom>
          <a:noFill/>
          <a:ln w="9525">
            <a:noFill/>
            <a:miter lim="800000"/>
            <a:headEnd/>
            <a:tailEnd/>
          </a:ln>
          <a:effectLst/>
        </p:spPr>
        <p:txBody>
          <a:bodyPr wrap="square">
            <a:spAutoFit/>
          </a:bodyP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E69DAB54-B69D-5F8F-7EE6-6E0A4D3DE6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99"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0"/>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600765EE-D2E4-A34C-B506-8A1C92CC9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0A01AB11-05CC-EC8D-80A7-97B6BB295A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38FBBF75-51EF-2755-7E2D-B764291BE09D}"/>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428D45C-DA3D-5E25-77F8-F327F9F47E21}"/>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D41F82C-9C40-FBBB-764B-232BAD4400D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7A95788-90F1-E7E6-E837-0DDC64632CDB}"/>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773FAE70-AB5D-49DD-BEFB-2330EF6B1F73}"/>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3C3A4891-19E9-208F-36D2-E743963E7B07}"/>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14.</a:t>
            </a:r>
            <a:fld id="{28EB707F-2867-4F26-B2A1-78C8D21A9ACB}"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9167CD0-D39B-2FC2-207C-A4B783D303F3}"/>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B860872-95EF-97A2-BAB7-732596BB031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427562F1-FAF5-E42D-EBCC-C285B5EE1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45"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600765EE-D2E4-A34C-B506-8A1C92CC9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0A01AB11-05CC-EC8D-80A7-97B6BB295A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38FBBF75-51EF-2755-7E2D-B764291BE09D}"/>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428D45C-DA3D-5E25-77F8-F327F9F47E21}"/>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D41F82C-9C40-FBBB-764B-232BAD4400D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7A95788-90F1-E7E6-E837-0DDC64632CDB}"/>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773FAE70-AB5D-49DD-BEFB-2330EF6B1F73}"/>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3C3A4891-19E9-208F-36D2-E743963E7B07}"/>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14.</a:t>
            </a:r>
            <a:fld id="{28EB707F-2867-4F26-B2A1-78C8D21A9ACB}"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9167CD0-D39B-2FC2-207C-A4B783D303F3}"/>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B860872-95EF-97A2-BAB7-732596BB031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427562F1-FAF5-E42D-EBCC-C285B5EE1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49"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600765EE-D2E4-A34C-B506-8A1C92CC9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0A01AB11-05CC-EC8D-80A7-97B6BB295A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38FBBF75-51EF-2755-7E2D-B764291BE09D}"/>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428D45C-DA3D-5E25-77F8-F327F9F47E21}"/>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D41F82C-9C40-FBBB-764B-232BAD4400D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7A95788-90F1-E7E6-E837-0DDC64632CDB}"/>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773FAE70-AB5D-49DD-BEFB-2330EF6B1F73}"/>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3C3A4891-19E9-208F-36D2-E743963E7B07}"/>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14.</a:t>
            </a:r>
            <a:fld id="{28EB707F-2867-4F26-B2A1-78C8D21A9ACB}"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9167CD0-D39B-2FC2-207C-A4B783D303F3}"/>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B860872-95EF-97A2-BAB7-732596BB031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427562F1-FAF5-E42D-EBCC-C285B5EE1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5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600765EE-D2E4-A34C-B506-8A1C92CC9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0A01AB11-05CC-EC8D-80A7-97B6BB295A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38FBBF75-51EF-2755-7E2D-B764291BE09D}"/>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428D45C-DA3D-5E25-77F8-F327F9F47E21}"/>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D41F82C-9C40-FBBB-764B-232BAD4400D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7A95788-90F1-E7E6-E837-0DDC64632CDB}"/>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773FAE70-AB5D-49DD-BEFB-2330EF6B1F73}"/>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3C3A4891-19E9-208F-36D2-E743963E7B07}"/>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14.</a:t>
            </a:r>
            <a:fld id="{28EB707F-2867-4F26-B2A1-78C8D21A9ACB}"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9167CD0-D39B-2FC2-207C-A4B783D303F3}"/>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B860872-95EF-97A2-BAB7-732596BB031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427562F1-FAF5-E42D-EBCC-C285B5EE1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54"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600765EE-D2E4-A34C-B506-8A1C92CC9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0A01AB11-05CC-EC8D-80A7-97B6BB295A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38FBBF75-51EF-2755-7E2D-B764291BE09D}"/>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428D45C-DA3D-5E25-77F8-F327F9F47E21}"/>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D41F82C-9C40-FBBB-764B-232BAD4400D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7A95788-90F1-E7E6-E837-0DDC64632CDB}"/>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773FAE70-AB5D-49DD-BEFB-2330EF6B1F73}"/>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3C3A4891-19E9-208F-36D2-E743963E7B07}"/>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14.</a:t>
            </a:r>
            <a:fld id="{28EB707F-2867-4F26-B2A1-78C8D21A9ACB}"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9167CD0-D39B-2FC2-207C-A4B783D303F3}"/>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B860872-95EF-97A2-BAB7-732596BB031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427562F1-FAF5-E42D-EBCC-C285B5EE1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5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600765EE-D2E4-A34C-B506-8A1C92CC9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0A01AB11-05CC-EC8D-80A7-97B6BB295A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38FBBF75-51EF-2755-7E2D-B764291BE09D}"/>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428D45C-DA3D-5E25-77F8-F327F9F47E21}"/>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D41F82C-9C40-FBBB-764B-232BAD4400D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7A95788-90F1-E7E6-E837-0DDC64632CDB}"/>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773FAE70-AB5D-49DD-BEFB-2330EF6B1F73}"/>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3C3A4891-19E9-208F-36D2-E743963E7B07}"/>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14.</a:t>
            </a:r>
            <a:fld id="{28EB707F-2867-4F26-B2A1-78C8D21A9ACB}"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9167CD0-D39B-2FC2-207C-A4B783D303F3}"/>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B860872-95EF-97A2-BAB7-732596BB031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427562F1-FAF5-E42D-EBCC-C285B5EE1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5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600765EE-D2E4-A34C-B506-8A1C92CC9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0A01AB11-05CC-EC8D-80A7-97B6BB295A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38FBBF75-51EF-2755-7E2D-B764291BE09D}"/>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428D45C-DA3D-5E25-77F8-F327F9F47E21}"/>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D41F82C-9C40-FBBB-764B-232BAD4400D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7A95788-90F1-E7E6-E837-0DDC64632CDB}"/>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773FAE70-AB5D-49DD-BEFB-2330EF6B1F73}"/>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3C3A4891-19E9-208F-36D2-E743963E7B07}"/>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14.</a:t>
            </a:r>
            <a:fld id="{28EB707F-2867-4F26-B2A1-78C8D21A9ACB}"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9167CD0-D39B-2FC2-207C-A4B783D303F3}"/>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B860872-95EF-97A2-BAB7-732596BB031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427562F1-FAF5-E42D-EBCC-C285B5EE1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6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600765EE-D2E4-A34C-B506-8A1C92CC9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0A01AB11-05CC-EC8D-80A7-97B6BB295A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38FBBF75-51EF-2755-7E2D-B764291BE09D}"/>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428D45C-DA3D-5E25-77F8-F327F9F47E21}"/>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D41F82C-9C40-FBBB-764B-232BAD4400D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7A95788-90F1-E7E6-E837-0DDC64632CDB}"/>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773FAE70-AB5D-49DD-BEFB-2330EF6B1F73}"/>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3C3A4891-19E9-208F-36D2-E743963E7B07}"/>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14.</a:t>
            </a:r>
            <a:fld id="{28EB707F-2867-4F26-B2A1-78C8D21A9ACB}"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9167CD0-D39B-2FC2-207C-A4B783D303F3}"/>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B860872-95EF-97A2-BAB7-732596BB031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427562F1-FAF5-E42D-EBCC-C285B5EE1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6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600765EE-D2E4-A34C-B506-8A1C92CC9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0A01AB11-05CC-EC8D-80A7-97B6BB295A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38FBBF75-51EF-2755-7E2D-B764291BE09D}"/>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428D45C-DA3D-5E25-77F8-F327F9F47E21}"/>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D41F82C-9C40-FBBB-764B-232BAD4400D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7A95788-90F1-E7E6-E837-0DDC64632CDB}"/>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773FAE70-AB5D-49DD-BEFB-2330EF6B1F73}"/>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3C3A4891-19E9-208F-36D2-E743963E7B07}"/>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14.</a:t>
            </a:r>
            <a:fld id="{28EB707F-2867-4F26-B2A1-78C8D21A9ACB}"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9167CD0-D39B-2FC2-207C-A4B783D303F3}"/>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B860872-95EF-97A2-BAB7-732596BB031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427562F1-FAF5-E42D-EBCC-C285B5EE1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6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pic>
        <p:nvPicPr>
          <p:cNvPr id="2" name="Picture Placeholder 11" descr="Pearson Logo">
            <a:extLst>
              <a:ext uri="{FF2B5EF4-FFF2-40B4-BE49-F238E27FC236}">
                <a16:creationId xmlns:a16="http://schemas.microsoft.com/office/drawing/2014/main" id="{A40BD878-4892-10B1-C344-96383C0021C4}"/>
              </a:ext>
            </a:extLst>
          </p:cNvPr>
          <p:cNvPicPr>
            <a:picLocks noChangeAspect="1"/>
          </p:cNvPicPr>
          <p:nvPr userDrawn="1"/>
        </p:nvPicPr>
        <p:blipFill>
          <a:blip r:embed="rId15"/>
          <a:srcRect/>
          <a:stretch/>
        </p:blipFill>
        <p:spPr>
          <a:xfrm>
            <a:off x="523156" y="6412112"/>
            <a:ext cx="948533" cy="298884"/>
          </a:xfrm>
          <a:prstGeom prst="rect">
            <a:avLst/>
          </a:prstGeom>
        </p:spPr>
      </p:pic>
      <p:sp>
        <p:nvSpPr>
          <p:cNvPr id="3" name="Content Placeholder 7">
            <a:extLst>
              <a:ext uri="{FF2B5EF4-FFF2-40B4-BE49-F238E27FC236}">
                <a16:creationId xmlns:a16="http://schemas.microsoft.com/office/drawing/2014/main" id="{C4DAFDDF-80AD-0A82-692E-80272A25FD15}"/>
              </a:ext>
            </a:extLst>
          </p:cNvPr>
          <p:cNvSpPr txBox="1">
            <a:spLocks/>
          </p:cNvSpPr>
          <p:nvPr userDrawn="1"/>
        </p:nvSpPr>
        <p:spPr>
          <a:xfrm>
            <a:off x="5080082" y="6458130"/>
            <a:ext cx="6589712" cy="221018"/>
          </a:xfrm>
          <a:prstGeom prst="rect">
            <a:avLst/>
          </a:prstGeom>
        </p:spPr>
        <p:txBody>
          <a:bodyPr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latin typeface="Verdana"/>
                <a:cs typeface="Verdana" panose="020B0604030504040204" pitchFamily="34" charset="0"/>
              </a:rPr>
              <a:t>Copyright © 2023, 2014, 2008 Pearson Education, Inc. All Rights Reserved</a:t>
            </a:r>
          </a:p>
        </p:txBody>
      </p:sp>
    </p:spTree>
  </p:cSld>
  <p:clrMap bg1="lt1" tx1="dk1" bg2="dk2" tx2="lt2" accent1="accent1" accent2="accent2" accent3="accent3" accent4="accent4" accent5="accent5" accent6="accent6" hlink="hlink" folHlink="folHlink"/>
  <p:sldLayoutIdLst>
    <p:sldLayoutId id="2147483683" r:id="rId1"/>
    <p:sldLayoutId id="2147483650" r:id="rId2"/>
    <p:sldLayoutId id="2147483682" r:id="rId3"/>
    <p:sldLayoutId id="2147483680" r:id="rId4"/>
    <p:sldLayoutId id="2147483676" r:id="rId5"/>
    <p:sldLayoutId id="2147483677" r:id="rId6"/>
    <p:sldLayoutId id="2147483678" r:id="rId7"/>
    <p:sldLayoutId id="2147483679" r:id="rId8"/>
    <p:sldLayoutId id="2147483684" r:id="rId9"/>
    <p:sldLayoutId id="2147483671" r:id="rId10"/>
    <p:sldLayoutId id="2147483673" r:id="rId11"/>
    <p:sldLayoutId id="2147483670" r:id="rId12"/>
    <p:sldLayoutId id="214748366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600765EE-D2E4-A34C-B506-8A1C92CC9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0A01AB11-05CC-EC8D-80A7-97B6BB295A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38FBBF75-51EF-2755-7E2D-B764291BE09D}"/>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428D45C-DA3D-5E25-77F8-F327F9F47E21}"/>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D41F82C-9C40-FBBB-764B-232BAD4400D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7A95788-90F1-E7E6-E837-0DDC64632CDB}"/>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773FAE70-AB5D-49DD-BEFB-2330EF6B1F73}"/>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3C3A4891-19E9-208F-36D2-E743963E7B07}"/>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14.</a:t>
            </a:r>
            <a:fld id="{28EB707F-2867-4F26-B2A1-78C8D21A9ACB}"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9167CD0-D39B-2FC2-207C-A4B783D303F3}"/>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B860872-95EF-97A2-BAB7-732596BB031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427562F1-FAF5-E42D-EBCC-C285B5EE1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6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600765EE-D2E4-A34C-B506-8A1C92CC9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0A01AB11-05CC-EC8D-80A7-97B6BB295A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38FBBF75-51EF-2755-7E2D-B764291BE09D}"/>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428D45C-DA3D-5E25-77F8-F327F9F47E21}"/>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D41F82C-9C40-FBBB-764B-232BAD4400D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7A95788-90F1-E7E6-E837-0DDC64632CDB}"/>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773FAE70-AB5D-49DD-BEFB-2330EF6B1F73}"/>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3C3A4891-19E9-208F-36D2-E743963E7B07}"/>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14.</a:t>
            </a:r>
            <a:fld id="{28EB707F-2867-4F26-B2A1-78C8D21A9ACB}"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9167CD0-D39B-2FC2-207C-A4B783D303F3}"/>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B860872-95EF-97A2-BAB7-732596BB031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427562F1-FAF5-E42D-EBCC-C285B5EE1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7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600765EE-D2E4-A34C-B506-8A1C92CC9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0A01AB11-05CC-EC8D-80A7-97B6BB295A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38FBBF75-51EF-2755-7E2D-B764291BE09D}"/>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428D45C-DA3D-5E25-77F8-F327F9F47E21}"/>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D41F82C-9C40-FBBB-764B-232BAD4400D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7A95788-90F1-E7E6-E837-0DDC64632CDB}"/>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773FAE70-AB5D-49DD-BEFB-2330EF6B1F73}"/>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3C3A4891-19E9-208F-36D2-E743963E7B07}"/>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14.</a:t>
            </a:r>
            <a:fld id="{28EB707F-2867-4F26-B2A1-78C8D21A9ACB}"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9167CD0-D39B-2FC2-207C-A4B783D303F3}"/>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B860872-95EF-97A2-BAB7-732596BB031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427562F1-FAF5-E42D-EBCC-C285B5EE1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7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600765EE-D2E4-A34C-B506-8A1C92CC9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0A01AB11-05CC-EC8D-80A7-97B6BB295A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38FBBF75-51EF-2755-7E2D-B764291BE09D}"/>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428D45C-DA3D-5E25-77F8-F327F9F47E21}"/>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D41F82C-9C40-FBBB-764B-232BAD4400D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7A95788-90F1-E7E6-E837-0DDC64632CDB}"/>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773FAE70-AB5D-49DD-BEFB-2330EF6B1F73}"/>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3C3A4891-19E9-208F-36D2-E743963E7B07}"/>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14.</a:t>
            </a:r>
            <a:fld id="{28EB707F-2867-4F26-B2A1-78C8D21A9ACB}"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9167CD0-D39B-2FC2-207C-A4B783D303F3}"/>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B860872-95EF-97A2-BAB7-732596BB031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427562F1-FAF5-E42D-EBCC-C285B5EE1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7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600765EE-D2E4-A34C-B506-8A1C92CC9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0A01AB11-05CC-EC8D-80A7-97B6BB295A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38FBBF75-51EF-2755-7E2D-B764291BE09D}"/>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428D45C-DA3D-5E25-77F8-F327F9F47E21}"/>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D41F82C-9C40-FBBB-764B-232BAD4400D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7A95788-90F1-E7E6-E837-0DDC64632CDB}"/>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773FAE70-AB5D-49DD-BEFB-2330EF6B1F73}"/>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3C3A4891-19E9-208F-36D2-E743963E7B07}"/>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14.</a:t>
            </a:r>
            <a:fld id="{28EB707F-2867-4F26-B2A1-78C8D21A9ACB}"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9167CD0-D39B-2FC2-207C-A4B783D303F3}"/>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B860872-95EF-97A2-BAB7-732596BB031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427562F1-FAF5-E42D-EBCC-C285B5EE1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8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600765EE-D2E4-A34C-B506-8A1C92CC9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0A01AB11-05CC-EC8D-80A7-97B6BB295A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38FBBF75-51EF-2755-7E2D-B764291BE09D}"/>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428D45C-DA3D-5E25-77F8-F327F9F47E21}"/>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D41F82C-9C40-FBBB-764B-232BAD4400D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7A95788-90F1-E7E6-E837-0DDC64632CDB}"/>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773FAE70-AB5D-49DD-BEFB-2330EF6B1F73}"/>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3C3A4891-19E9-208F-36D2-E743963E7B07}"/>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14.</a:t>
            </a:r>
            <a:fld id="{28EB707F-2867-4F26-B2A1-78C8D21A9ACB}"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9167CD0-D39B-2FC2-207C-A4B783D303F3}"/>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B860872-95EF-97A2-BAB7-732596BB031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427562F1-FAF5-E42D-EBCC-C285B5EE1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8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C8EE519E-A382-C163-C294-B6A84EAB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E87D888A-CA68-1D84-D89B-FFA0B34D7A99}"/>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1E6C6E9-709E-6606-0449-92286683F93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8D0FDCB-0ABB-0A4F-0900-E55922542B1F}"/>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FD1CEEF-26B6-600D-BA6B-7D273B15FB72}"/>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510AE0A6-D3E8-3C50-7420-FA8E2E614A82}"/>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DF1ED777-B646-A658-D1E4-F41C3BCE1A7A}"/>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32105" name="Text Box 9">
            <a:extLst>
              <a:ext uri="{FF2B5EF4-FFF2-40B4-BE49-F238E27FC236}">
                <a16:creationId xmlns:a16="http://schemas.microsoft.com/office/drawing/2014/main" id="{E7759511-F9F1-EF8D-F667-E488CD2F4610}"/>
              </a:ext>
            </a:extLst>
          </p:cNvPr>
          <p:cNvSpPr txBox="1">
            <a:spLocks noChangeArrowheads="1"/>
          </p:cNvSpPr>
          <p:nvPr/>
        </p:nvSpPr>
        <p:spPr bwMode="auto">
          <a:xfrm>
            <a:off x="5628218" y="6613526"/>
            <a:ext cx="690033" cy="246063"/>
          </a:xfrm>
          <a:prstGeom prst="rect">
            <a:avLst/>
          </a:prstGeom>
          <a:noFill/>
          <a:ln w="9525">
            <a:noFill/>
            <a:miter lim="800000"/>
            <a:headEnd/>
            <a:tailEnd/>
          </a:ln>
          <a:effec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13.</a:t>
            </a:r>
            <a:fld id="{712527F3-7E6D-4C7F-A073-A8A387878693}"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32106" name="Text Box 10">
            <a:extLst>
              <a:ext uri="{FF2B5EF4-FFF2-40B4-BE49-F238E27FC236}">
                <a16:creationId xmlns:a16="http://schemas.microsoft.com/office/drawing/2014/main" id="{27B7A224-EF56-12A2-326B-D2251F1A2AA1}"/>
              </a:ext>
            </a:extLst>
          </p:cNvPr>
          <p:cNvSpPr txBox="1">
            <a:spLocks noChangeArrowheads="1"/>
          </p:cNvSpPr>
          <p:nvPr/>
        </p:nvSpPr>
        <p:spPr bwMode="auto">
          <a:xfrm>
            <a:off x="8652933" y="6588126"/>
            <a:ext cx="3617384" cy="244475"/>
          </a:xfrm>
          <a:prstGeom prst="rect">
            <a:avLst/>
          </a:prstGeom>
          <a:noFill/>
          <a:ln w="9525">
            <a:noFill/>
            <a:miter lim="800000"/>
            <a:headEnd/>
            <a:tailEnd/>
          </a:ln>
          <a:effectLst/>
        </p:spPr>
        <p:txBody>
          <a:bodyPr wrap="square">
            <a:spAutoFit/>
          </a:bodyP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32107" name="Text Box 11">
            <a:extLst>
              <a:ext uri="{FF2B5EF4-FFF2-40B4-BE49-F238E27FC236}">
                <a16:creationId xmlns:a16="http://schemas.microsoft.com/office/drawing/2014/main" id="{23A5956C-ECF1-7F0D-8230-DAD4AEE96570}"/>
              </a:ext>
            </a:extLst>
          </p:cNvPr>
          <p:cNvSpPr txBox="1">
            <a:spLocks noChangeArrowheads="1"/>
          </p:cNvSpPr>
          <p:nvPr/>
        </p:nvSpPr>
        <p:spPr bwMode="auto">
          <a:xfrm>
            <a:off x="247651" y="6621463"/>
            <a:ext cx="3640667" cy="246062"/>
          </a:xfrm>
          <a:prstGeom prst="rect">
            <a:avLst/>
          </a:prstGeom>
          <a:noFill/>
          <a:ln w="9525">
            <a:noFill/>
            <a:miter lim="800000"/>
            <a:headEnd/>
            <a:tailEnd/>
          </a:ln>
          <a:effectLst/>
        </p:spPr>
        <p:txBody>
          <a:bodyPr wrap="square">
            <a:spAutoFit/>
          </a:bodyP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E69DAB54-B69D-5F8F-7EE6-6E0A4D3DE6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0"/>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C8EE519E-A382-C163-C294-B6A84EAB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E87D888A-CA68-1D84-D89B-FFA0B34D7A99}"/>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1E6C6E9-709E-6606-0449-92286683F93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8D0FDCB-0ABB-0A4F-0900-E55922542B1F}"/>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FD1CEEF-26B6-600D-BA6B-7D273B15FB72}"/>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510AE0A6-D3E8-3C50-7420-FA8E2E614A82}"/>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DF1ED777-B646-A658-D1E4-F41C3BCE1A7A}"/>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32105" name="Text Box 9">
            <a:extLst>
              <a:ext uri="{FF2B5EF4-FFF2-40B4-BE49-F238E27FC236}">
                <a16:creationId xmlns:a16="http://schemas.microsoft.com/office/drawing/2014/main" id="{E7759511-F9F1-EF8D-F667-E488CD2F4610}"/>
              </a:ext>
            </a:extLst>
          </p:cNvPr>
          <p:cNvSpPr txBox="1">
            <a:spLocks noChangeArrowheads="1"/>
          </p:cNvSpPr>
          <p:nvPr/>
        </p:nvSpPr>
        <p:spPr bwMode="auto">
          <a:xfrm>
            <a:off x="5628218" y="6613526"/>
            <a:ext cx="690033" cy="246063"/>
          </a:xfrm>
          <a:prstGeom prst="rect">
            <a:avLst/>
          </a:prstGeom>
          <a:noFill/>
          <a:ln w="9525">
            <a:noFill/>
            <a:miter lim="800000"/>
            <a:headEnd/>
            <a:tailEnd/>
          </a:ln>
          <a:effec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13.</a:t>
            </a:r>
            <a:fld id="{712527F3-7E6D-4C7F-A073-A8A387878693}"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32106" name="Text Box 10">
            <a:extLst>
              <a:ext uri="{FF2B5EF4-FFF2-40B4-BE49-F238E27FC236}">
                <a16:creationId xmlns:a16="http://schemas.microsoft.com/office/drawing/2014/main" id="{27B7A224-EF56-12A2-326B-D2251F1A2AA1}"/>
              </a:ext>
            </a:extLst>
          </p:cNvPr>
          <p:cNvSpPr txBox="1">
            <a:spLocks noChangeArrowheads="1"/>
          </p:cNvSpPr>
          <p:nvPr/>
        </p:nvSpPr>
        <p:spPr bwMode="auto">
          <a:xfrm>
            <a:off x="8652933" y="6588126"/>
            <a:ext cx="3617384" cy="244475"/>
          </a:xfrm>
          <a:prstGeom prst="rect">
            <a:avLst/>
          </a:prstGeom>
          <a:noFill/>
          <a:ln w="9525">
            <a:noFill/>
            <a:miter lim="800000"/>
            <a:headEnd/>
            <a:tailEnd/>
          </a:ln>
          <a:effectLst/>
        </p:spPr>
        <p:txBody>
          <a:bodyPr wrap="square">
            <a:spAutoFit/>
          </a:bodyP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32107" name="Text Box 11">
            <a:extLst>
              <a:ext uri="{FF2B5EF4-FFF2-40B4-BE49-F238E27FC236}">
                <a16:creationId xmlns:a16="http://schemas.microsoft.com/office/drawing/2014/main" id="{23A5956C-ECF1-7F0D-8230-DAD4AEE96570}"/>
              </a:ext>
            </a:extLst>
          </p:cNvPr>
          <p:cNvSpPr txBox="1">
            <a:spLocks noChangeArrowheads="1"/>
          </p:cNvSpPr>
          <p:nvPr/>
        </p:nvSpPr>
        <p:spPr bwMode="auto">
          <a:xfrm>
            <a:off x="247651" y="6621463"/>
            <a:ext cx="3640667" cy="246062"/>
          </a:xfrm>
          <a:prstGeom prst="rect">
            <a:avLst/>
          </a:prstGeom>
          <a:noFill/>
          <a:ln w="9525">
            <a:noFill/>
            <a:miter lim="800000"/>
            <a:headEnd/>
            <a:tailEnd/>
          </a:ln>
          <a:effectLst/>
        </p:spPr>
        <p:txBody>
          <a:bodyPr wrap="square">
            <a:spAutoFit/>
          </a:bodyP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E69DAB54-B69D-5F8F-7EE6-6E0A4D3DE6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0"/>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C8EE519E-A382-C163-C294-B6A84EAB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E87D888A-CA68-1D84-D89B-FFA0B34D7A99}"/>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1E6C6E9-709E-6606-0449-92286683F93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8D0FDCB-0ABB-0A4F-0900-E55922542B1F}"/>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FD1CEEF-26B6-600D-BA6B-7D273B15FB72}"/>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510AE0A6-D3E8-3C50-7420-FA8E2E614A82}"/>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DF1ED777-B646-A658-D1E4-F41C3BCE1A7A}"/>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32105" name="Text Box 9">
            <a:extLst>
              <a:ext uri="{FF2B5EF4-FFF2-40B4-BE49-F238E27FC236}">
                <a16:creationId xmlns:a16="http://schemas.microsoft.com/office/drawing/2014/main" id="{E7759511-F9F1-EF8D-F667-E488CD2F4610}"/>
              </a:ext>
            </a:extLst>
          </p:cNvPr>
          <p:cNvSpPr txBox="1">
            <a:spLocks noChangeArrowheads="1"/>
          </p:cNvSpPr>
          <p:nvPr/>
        </p:nvSpPr>
        <p:spPr bwMode="auto">
          <a:xfrm>
            <a:off x="5628218" y="6613526"/>
            <a:ext cx="690033" cy="246063"/>
          </a:xfrm>
          <a:prstGeom prst="rect">
            <a:avLst/>
          </a:prstGeom>
          <a:noFill/>
          <a:ln w="9525">
            <a:noFill/>
            <a:miter lim="800000"/>
            <a:headEnd/>
            <a:tailEnd/>
          </a:ln>
          <a:effec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13.</a:t>
            </a:r>
            <a:fld id="{712527F3-7E6D-4C7F-A073-A8A387878693}"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32106" name="Text Box 10">
            <a:extLst>
              <a:ext uri="{FF2B5EF4-FFF2-40B4-BE49-F238E27FC236}">
                <a16:creationId xmlns:a16="http://schemas.microsoft.com/office/drawing/2014/main" id="{27B7A224-EF56-12A2-326B-D2251F1A2AA1}"/>
              </a:ext>
            </a:extLst>
          </p:cNvPr>
          <p:cNvSpPr txBox="1">
            <a:spLocks noChangeArrowheads="1"/>
          </p:cNvSpPr>
          <p:nvPr/>
        </p:nvSpPr>
        <p:spPr bwMode="auto">
          <a:xfrm>
            <a:off x="8652933" y="6588126"/>
            <a:ext cx="3617384" cy="244475"/>
          </a:xfrm>
          <a:prstGeom prst="rect">
            <a:avLst/>
          </a:prstGeom>
          <a:noFill/>
          <a:ln w="9525">
            <a:noFill/>
            <a:miter lim="800000"/>
            <a:headEnd/>
            <a:tailEnd/>
          </a:ln>
          <a:effectLst/>
        </p:spPr>
        <p:txBody>
          <a:bodyPr wrap="square">
            <a:spAutoFit/>
          </a:bodyP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32107" name="Text Box 11">
            <a:extLst>
              <a:ext uri="{FF2B5EF4-FFF2-40B4-BE49-F238E27FC236}">
                <a16:creationId xmlns:a16="http://schemas.microsoft.com/office/drawing/2014/main" id="{23A5956C-ECF1-7F0D-8230-DAD4AEE96570}"/>
              </a:ext>
            </a:extLst>
          </p:cNvPr>
          <p:cNvSpPr txBox="1">
            <a:spLocks noChangeArrowheads="1"/>
          </p:cNvSpPr>
          <p:nvPr/>
        </p:nvSpPr>
        <p:spPr bwMode="auto">
          <a:xfrm>
            <a:off x="247651" y="6621463"/>
            <a:ext cx="3640667" cy="246062"/>
          </a:xfrm>
          <a:prstGeom prst="rect">
            <a:avLst/>
          </a:prstGeom>
          <a:noFill/>
          <a:ln w="9525">
            <a:noFill/>
            <a:miter lim="800000"/>
            <a:headEnd/>
            <a:tailEnd/>
          </a:ln>
          <a:effectLst/>
        </p:spPr>
        <p:txBody>
          <a:bodyPr wrap="square">
            <a:spAutoFit/>
          </a:bodyP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E69DAB54-B69D-5F8F-7EE6-6E0A4D3DE6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9"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0"/>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C8EE519E-A382-C163-C294-B6A84EAB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E87D888A-CA68-1D84-D89B-FFA0B34D7A99}"/>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1E6C6E9-709E-6606-0449-92286683F93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8D0FDCB-0ABB-0A4F-0900-E55922542B1F}"/>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FD1CEEF-26B6-600D-BA6B-7D273B15FB72}"/>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510AE0A6-D3E8-3C50-7420-FA8E2E614A82}"/>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DF1ED777-B646-A658-D1E4-F41C3BCE1A7A}"/>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32105" name="Text Box 9">
            <a:extLst>
              <a:ext uri="{FF2B5EF4-FFF2-40B4-BE49-F238E27FC236}">
                <a16:creationId xmlns:a16="http://schemas.microsoft.com/office/drawing/2014/main" id="{E7759511-F9F1-EF8D-F667-E488CD2F4610}"/>
              </a:ext>
            </a:extLst>
          </p:cNvPr>
          <p:cNvSpPr txBox="1">
            <a:spLocks noChangeArrowheads="1"/>
          </p:cNvSpPr>
          <p:nvPr/>
        </p:nvSpPr>
        <p:spPr bwMode="auto">
          <a:xfrm>
            <a:off x="5628218" y="6613526"/>
            <a:ext cx="690033" cy="246063"/>
          </a:xfrm>
          <a:prstGeom prst="rect">
            <a:avLst/>
          </a:prstGeom>
          <a:noFill/>
          <a:ln w="9525">
            <a:noFill/>
            <a:miter lim="800000"/>
            <a:headEnd/>
            <a:tailEnd/>
          </a:ln>
          <a:effec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13.</a:t>
            </a:r>
            <a:fld id="{712527F3-7E6D-4C7F-A073-A8A387878693}"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32106" name="Text Box 10">
            <a:extLst>
              <a:ext uri="{FF2B5EF4-FFF2-40B4-BE49-F238E27FC236}">
                <a16:creationId xmlns:a16="http://schemas.microsoft.com/office/drawing/2014/main" id="{27B7A224-EF56-12A2-326B-D2251F1A2AA1}"/>
              </a:ext>
            </a:extLst>
          </p:cNvPr>
          <p:cNvSpPr txBox="1">
            <a:spLocks noChangeArrowheads="1"/>
          </p:cNvSpPr>
          <p:nvPr/>
        </p:nvSpPr>
        <p:spPr bwMode="auto">
          <a:xfrm>
            <a:off x="8652933" y="6588126"/>
            <a:ext cx="3617384" cy="244475"/>
          </a:xfrm>
          <a:prstGeom prst="rect">
            <a:avLst/>
          </a:prstGeom>
          <a:noFill/>
          <a:ln w="9525">
            <a:noFill/>
            <a:miter lim="800000"/>
            <a:headEnd/>
            <a:tailEnd/>
          </a:ln>
          <a:effectLst/>
        </p:spPr>
        <p:txBody>
          <a:bodyPr wrap="square">
            <a:spAutoFit/>
          </a:bodyP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32107" name="Text Box 11">
            <a:extLst>
              <a:ext uri="{FF2B5EF4-FFF2-40B4-BE49-F238E27FC236}">
                <a16:creationId xmlns:a16="http://schemas.microsoft.com/office/drawing/2014/main" id="{23A5956C-ECF1-7F0D-8230-DAD4AEE96570}"/>
              </a:ext>
            </a:extLst>
          </p:cNvPr>
          <p:cNvSpPr txBox="1">
            <a:spLocks noChangeArrowheads="1"/>
          </p:cNvSpPr>
          <p:nvPr/>
        </p:nvSpPr>
        <p:spPr bwMode="auto">
          <a:xfrm>
            <a:off x="247651" y="6621463"/>
            <a:ext cx="3640667" cy="246062"/>
          </a:xfrm>
          <a:prstGeom prst="rect">
            <a:avLst/>
          </a:prstGeom>
          <a:noFill/>
          <a:ln w="9525">
            <a:noFill/>
            <a:miter lim="800000"/>
            <a:headEnd/>
            <a:tailEnd/>
          </a:ln>
          <a:effectLst/>
        </p:spPr>
        <p:txBody>
          <a:bodyPr wrap="square">
            <a:spAutoFit/>
          </a:bodyP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E69DAB54-B69D-5F8F-7EE6-6E0A4D3DE6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91"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0"/>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C8EE519E-A382-C163-C294-B6A84EAB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E87D888A-CA68-1D84-D89B-FFA0B34D7A99}"/>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1E6C6E9-709E-6606-0449-92286683F93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8D0FDCB-0ABB-0A4F-0900-E55922542B1F}"/>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FD1CEEF-26B6-600D-BA6B-7D273B15FB72}"/>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510AE0A6-D3E8-3C50-7420-FA8E2E614A82}"/>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DF1ED777-B646-A658-D1E4-F41C3BCE1A7A}"/>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32105" name="Text Box 9">
            <a:extLst>
              <a:ext uri="{FF2B5EF4-FFF2-40B4-BE49-F238E27FC236}">
                <a16:creationId xmlns:a16="http://schemas.microsoft.com/office/drawing/2014/main" id="{E7759511-F9F1-EF8D-F667-E488CD2F4610}"/>
              </a:ext>
            </a:extLst>
          </p:cNvPr>
          <p:cNvSpPr txBox="1">
            <a:spLocks noChangeArrowheads="1"/>
          </p:cNvSpPr>
          <p:nvPr/>
        </p:nvSpPr>
        <p:spPr bwMode="auto">
          <a:xfrm>
            <a:off x="5628218" y="6613526"/>
            <a:ext cx="690033" cy="246063"/>
          </a:xfrm>
          <a:prstGeom prst="rect">
            <a:avLst/>
          </a:prstGeom>
          <a:noFill/>
          <a:ln w="9525">
            <a:noFill/>
            <a:miter lim="800000"/>
            <a:headEnd/>
            <a:tailEnd/>
          </a:ln>
          <a:effec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13.</a:t>
            </a:r>
            <a:fld id="{712527F3-7E6D-4C7F-A073-A8A387878693}"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32106" name="Text Box 10">
            <a:extLst>
              <a:ext uri="{FF2B5EF4-FFF2-40B4-BE49-F238E27FC236}">
                <a16:creationId xmlns:a16="http://schemas.microsoft.com/office/drawing/2014/main" id="{27B7A224-EF56-12A2-326B-D2251F1A2AA1}"/>
              </a:ext>
            </a:extLst>
          </p:cNvPr>
          <p:cNvSpPr txBox="1">
            <a:spLocks noChangeArrowheads="1"/>
          </p:cNvSpPr>
          <p:nvPr/>
        </p:nvSpPr>
        <p:spPr bwMode="auto">
          <a:xfrm>
            <a:off x="8652933" y="6588126"/>
            <a:ext cx="3617384" cy="244475"/>
          </a:xfrm>
          <a:prstGeom prst="rect">
            <a:avLst/>
          </a:prstGeom>
          <a:noFill/>
          <a:ln w="9525">
            <a:noFill/>
            <a:miter lim="800000"/>
            <a:headEnd/>
            <a:tailEnd/>
          </a:ln>
          <a:effectLst/>
        </p:spPr>
        <p:txBody>
          <a:bodyPr wrap="square">
            <a:spAutoFit/>
          </a:bodyP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32107" name="Text Box 11">
            <a:extLst>
              <a:ext uri="{FF2B5EF4-FFF2-40B4-BE49-F238E27FC236}">
                <a16:creationId xmlns:a16="http://schemas.microsoft.com/office/drawing/2014/main" id="{23A5956C-ECF1-7F0D-8230-DAD4AEE96570}"/>
              </a:ext>
            </a:extLst>
          </p:cNvPr>
          <p:cNvSpPr txBox="1">
            <a:spLocks noChangeArrowheads="1"/>
          </p:cNvSpPr>
          <p:nvPr/>
        </p:nvSpPr>
        <p:spPr bwMode="auto">
          <a:xfrm>
            <a:off x="247651" y="6621463"/>
            <a:ext cx="3640667" cy="246062"/>
          </a:xfrm>
          <a:prstGeom prst="rect">
            <a:avLst/>
          </a:prstGeom>
          <a:noFill/>
          <a:ln w="9525">
            <a:noFill/>
            <a:miter lim="800000"/>
            <a:headEnd/>
            <a:tailEnd/>
          </a:ln>
          <a:effectLst/>
        </p:spPr>
        <p:txBody>
          <a:bodyPr wrap="square">
            <a:spAutoFit/>
          </a:bodyP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E69DAB54-B69D-5F8F-7EE6-6E0A4D3DE6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93"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0"/>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C8EE519E-A382-C163-C294-B6A84EAB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E87D888A-CA68-1D84-D89B-FFA0B34D7A99}"/>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1E6C6E9-709E-6606-0449-92286683F93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8D0FDCB-0ABB-0A4F-0900-E55922542B1F}"/>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FD1CEEF-26B6-600D-BA6B-7D273B15FB72}"/>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510AE0A6-D3E8-3C50-7420-FA8E2E614A82}"/>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DF1ED777-B646-A658-D1E4-F41C3BCE1A7A}"/>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32105" name="Text Box 9">
            <a:extLst>
              <a:ext uri="{FF2B5EF4-FFF2-40B4-BE49-F238E27FC236}">
                <a16:creationId xmlns:a16="http://schemas.microsoft.com/office/drawing/2014/main" id="{E7759511-F9F1-EF8D-F667-E488CD2F4610}"/>
              </a:ext>
            </a:extLst>
          </p:cNvPr>
          <p:cNvSpPr txBox="1">
            <a:spLocks noChangeArrowheads="1"/>
          </p:cNvSpPr>
          <p:nvPr/>
        </p:nvSpPr>
        <p:spPr bwMode="auto">
          <a:xfrm>
            <a:off x="5628218" y="6613526"/>
            <a:ext cx="690033" cy="246063"/>
          </a:xfrm>
          <a:prstGeom prst="rect">
            <a:avLst/>
          </a:prstGeom>
          <a:noFill/>
          <a:ln w="9525">
            <a:noFill/>
            <a:miter lim="800000"/>
            <a:headEnd/>
            <a:tailEnd/>
          </a:ln>
          <a:effec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13.</a:t>
            </a:r>
            <a:fld id="{712527F3-7E6D-4C7F-A073-A8A387878693}"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32106" name="Text Box 10">
            <a:extLst>
              <a:ext uri="{FF2B5EF4-FFF2-40B4-BE49-F238E27FC236}">
                <a16:creationId xmlns:a16="http://schemas.microsoft.com/office/drawing/2014/main" id="{27B7A224-EF56-12A2-326B-D2251F1A2AA1}"/>
              </a:ext>
            </a:extLst>
          </p:cNvPr>
          <p:cNvSpPr txBox="1">
            <a:spLocks noChangeArrowheads="1"/>
          </p:cNvSpPr>
          <p:nvPr/>
        </p:nvSpPr>
        <p:spPr bwMode="auto">
          <a:xfrm>
            <a:off x="8652933" y="6588126"/>
            <a:ext cx="3617384" cy="244475"/>
          </a:xfrm>
          <a:prstGeom prst="rect">
            <a:avLst/>
          </a:prstGeom>
          <a:noFill/>
          <a:ln w="9525">
            <a:noFill/>
            <a:miter lim="800000"/>
            <a:headEnd/>
            <a:tailEnd/>
          </a:ln>
          <a:effectLst/>
        </p:spPr>
        <p:txBody>
          <a:bodyPr wrap="square">
            <a:spAutoFit/>
          </a:bodyP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32107" name="Text Box 11">
            <a:extLst>
              <a:ext uri="{FF2B5EF4-FFF2-40B4-BE49-F238E27FC236}">
                <a16:creationId xmlns:a16="http://schemas.microsoft.com/office/drawing/2014/main" id="{23A5956C-ECF1-7F0D-8230-DAD4AEE96570}"/>
              </a:ext>
            </a:extLst>
          </p:cNvPr>
          <p:cNvSpPr txBox="1">
            <a:spLocks noChangeArrowheads="1"/>
          </p:cNvSpPr>
          <p:nvPr/>
        </p:nvSpPr>
        <p:spPr bwMode="auto">
          <a:xfrm>
            <a:off x="247651" y="6621463"/>
            <a:ext cx="3640667" cy="246062"/>
          </a:xfrm>
          <a:prstGeom prst="rect">
            <a:avLst/>
          </a:prstGeom>
          <a:noFill/>
          <a:ln w="9525">
            <a:noFill/>
            <a:miter lim="800000"/>
            <a:headEnd/>
            <a:tailEnd/>
          </a:ln>
          <a:effectLst/>
        </p:spPr>
        <p:txBody>
          <a:bodyPr wrap="square">
            <a:spAutoFit/>
          </a:bodyP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E69DAB54-B69D-5F8F-7EE6-6E0A4D3DE6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95"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0"/>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C8EE519E-A382-C163-C294-B6A84EAB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E87D888A-CA68-1D84-D89B-FFA0B34D7A99}"/>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1E6C6E9-709E-6606-0449-92286683F93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8D0FDCB-0ABB-0A4F-0900-E55922542B1F}"/>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FD1CEEF-26B6-600D-BA6B-7D273B15FB72}"/>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510AE0A6-D3E8-3C50-7420-FA8E2E614A82}"/>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DF1ED777-B646-A658-D1E4-F41C3BCE1A7A}"/>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sz="2400">
              <a:latin typeface="Times New Roman" pitchFamily="18" charset="0"/>
            </a:endParaRPr>
          </a:p>
        </p:txBody>
      </p:sp>
      <p:sp>
        <p:nvSpPr>
          <p:cNvPr id="132105" name="Text Box 9">
            <a:extLst>
              <a:ext uri="{FF2B5EF4-FFF2-40B4-BE49-F238E27FC236}">
                <a16:creationId xmlns:a16="http://schemas.microsoft.com/office/drawing/2014/main" id="{E7759511-F9F1-EF8D-F667-E488CD2F4610}"/>
              </a:ext>
            </a:extLst>
          </p:cNvPr>
          <p:cNvSpPr txBox="1">
            <a:spLocks noChangeArrowheads="1"/>
          </p:cNvSpPr>
          <p:nvPr/>
        </p:nvSpPr>
        <p:spPr bwMode="auto">
          <a:xfrm>
            <a:off x="5628218" y="6613526"/>
            <a:ext cx="690033" cy="246063"/>
          </a:xfrm>
          <a:prstGeom prst="rect">
            <a:avLst/>
          </a:prstGeom>
          <a:noFill/>
          <a:ln w="9525">
            <a:noFill/>
            <a:miter lim="800000"/>
            <a:headEnd/>
            <a:tailEnd/>
          </a:ln>
          <a:effec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13.</a:t>
            </a:r>
            <a:fld id="{712527F3-7E6D-4C7F-A073-A8A387878693}"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32106" name="Text Box 10">
            <a:extLst>
              <a:ext uri="{FF2B5EF4-FFF2-40B4-BE49-F238E27FC236}">
                <a16:creationId xmlns:a16="http://schemas.microsoft.com/office/drawing/2014/main" id="{27B7A224-EF56-12A2-326B-D2251F1A2AA1}"/>
              </a:ext>
            </a:extLst>
          </p:cNvPr>
          <p:cNvSpPr txBox="1">
            <a:spLocks noChangeArrowheads="1"/>
          </p:cNvSpPr>
          <p:nvPr/>
        </p:nvSpPr>
        <p:spPr bwMode="auto">
          <a:xfrm>
            <a:off x="8652933" y="6588126"/>
            <a:ext cx="3617384" cy="244475"/>
          </a:xfrm>
          <a:prstGeom prst="rect">
            <a:avLst/>
          </a:prstGeom>
          <a:noFill/>
          <a:ln w="9525">
            <a:noFill/>
            <a:miter lim="800000"/>
            <a:headEnd/>
            <a:tailEnd/>
          </a:ln>
          <a:effectLst/>
        </p:spPr>
        <p:txBody>
          <a:bodyPr wrap="square">
            <a:spAutoFit/>
          </a:bodyP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32107" name="Text Box 11">
            <a:extLst>
              <a:ext uri="{FF2B5EF4-FFF2-40B4-BE49-F238E27FC236}">
                <a16:creationId xmlns:a16="http://schemas.microsoft.com/office/drawing/2014/main" id="{23A5956C-ECF1-7F0D-8230-DAD4AEE96570}"/>
              </a:ext>
            </a:extLst>
          </p:cNvPr>
          <p:cNvSpPr txBox="1">
            <a:spLocks noChangeArrowheads="1"/>
          </p:cNvSpPr>
          <p:nvPr/>
        </p:nvSpPr>
        <p:spPr bwMode="auto">
          <a:xfrm>
            <a:off x="247651" y="6621463"/>
            <a:ext cx="3640667" cy="246062"/>
          </a:xfrm>
          <a:prstGeom prst="rect">
            <a:avLst/>
          </a:prstGeom>
          <a:noFill/>
          <a:ln w="9525">
            <a:noFill/>
            <a:miter lim="800000"/>
            <a:headEnd/>
            <a:tailEnd/>
          </a:ln>
          <a:effectLst/>
        </p:spPr>
        <p:txBody>
          <a:bodyPr wrap="square">
            <a:spAutoFit/>
          </a:bodyP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E69DAB54-B69D-5F8F-7EE6-6E0A4D3DE6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97"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0"/>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4.wmf"/><Relationship Id="rId3" Type="http://schemas.openxmlformats.org/officeDocument/2006/relationships/image" Target="../media/image9.wmf"/><Relationship Id="rId7" Type="http://schemas.openxmlformats.org/officeDocument/2006/relationships/image" Target="../media/image11.wmf"/><Relationship Id="rId12" Type="http://schemas.openxmlformats.org/officeDocument/2006/relationships/oleObject" Target="../embeddings/oleObject7.bin"/><Relationship Id="rId2" Type="http://schemas.openxmlformats.org/officeDocument/2006/relationships/oleObject" Target="../embeddings/oleObject2.bin"/><Relationship Id="rId1" Type="http://schemas.openxmlformats.org/officeDocument/2006/relationships/slideLayout" Target="../slideLayouts/slideLayout11.xml"/><Relationship Id="rId6" Type="http://schemas.openxmlformats.org/officeDocument/2006/relationships/oleObject" Target="../embeddings/oleObject4.bin"/><Relationship Id="rId11" Type="http://schemas.openxmlformats.org/officeDocument/2006/relationships/image" Target="../media/image13.wmf"/><Relationship Id="rId5" Type="http://schemas.openxmlformats.org/officeDocument/2006/relationships/image" Target="../media/image10.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2.wmf"/></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Lst>
          </p:cNvPr>
          <p:cNvSpPr>
            <a:spLocks noGrp="1"/>
          </p:cNvSpPr>
          <p:nvPr>
            <p:ph type="title"/>
          </p:nvPr>
        </p:nvSpPr>
        <p:spPr>
          <a:xfrm>
            <a:off x="522975" y="223998"/>
            <a:ext cx="11153087" cy="590349"/>
          </a:xfrm>
        </p:spPr>
        <p:txBody>
          <a:bodyPr wrap="square" lIns="0" tIns="18000" rIns="0" bIns="18000" anchor="ctr" anchorCtr="0">
            <a:spAutoFit/>
          </a:bodyPr>
          <a:lstStyle/>
          <a:p>
            <a:r>
              <a:rPr lang="en-US" dirty="0"/>
              <a:t>Modern Operating Systems</a:t>
            </a:r>
          </a:p>
        </p:txBody>
      </p:sp>
      <p:sp>
        <p:nvSpPr>
          <p:cNvPr id="3" name="Content Placeholder 2">
            <a:extLst>
              <a:ext uri="{FF2B5EF4-FFF2-40B4-BE49-F238E27FC236}">
                <a16:creationId xmlns:a16="http://schemas.microsoft.com/office/drawing/2014/main" id="{ABE18F80-D4FC-4D8F-B2BD-E7BEE7E012B5}"/>
              </a:ext>
            </a:extLst>
          </p:cNvPr>
          <p:cNvSpPr>
            <a:spLocks noGrp="1"/>
          </p:cNvSpPr>
          <p:nvPr>
            <p:ph type="body" idx="1"/>
          </p:nvPr>
        </p:nvSpPr>
        <p:spPr>
          <a:xfrm>
            <a:off x="522976" y="1097244"/>
            <a:ext cx="11153086" cy="344128"/>
          </a:xfrm>
        </p:spPr>
        <p:txBody>
          <a:bodyPr wrap="square" lIns="0" tIns="18000" rIns="0" bIns="18000" anchor="ctr" anchorCtr="0">
            <a:spAutoFit/>
          </a:bodyPr>
          <a:lstStyle/>
          <a:p>
            <a:r>
              <a:rPr lang="en-US" dirty="0"/>
              <a:t>Fifth Edition</a:t>
            </a:r>
          </a:p>
        </p:txBody>
      </p:sp>
      <p:pic>
        <p:nvPicPr>
          <p:cNvPr id="14" name="Picture Placeholder 5" descr="Front Cover: Modern Operating Systems Fifth Edition by Tanenbaum and Bos">
            <a:extLst>
              <a:ext uri="{FF2B5EF4-FFF2-40B4-BE49-F238E27FC236}">
                <a16:creationId xmlns:a16="http://schemas.microsoft.com/office/drawing/2014/main" id="{C24CE2B4-7128-0492-7B34-0D38D3EF2C53}"/>
              </a:ext>
            </a:extLst>
          </p:cNvPr>
          <p:cNvPicPr>
            <a:picLocks noGrp="1" noChangeAspect="1"/>
          </p:cNvPicPr>
          <p:nvPr>
            <p:ph type="pic" sz="quarter" idx="18"/>
          </p:nvPr>
        </p:nvPicPr>
        <p:blipFill>
          <a:blip r:embed="rId3"/>
          <a:srcRect/>
          <a:stretch/>
        </p:blipFill>
        <p:spPr>
          <a:xfrm>
            <a:off x="568019" y="1579368"/>
            <a:ext cx="3587360" cy="4639653"/>
          </a:xfrm>
          <a:prstGeom prst="rect">
            <a:avLst/>
          </a:prstGeom>
        </p:spPr>
      </p:pic>
      <p:sp>
        <p:nvSpPr>
          <p:cNvPr id="5" name="Content Placeholder 4">
            <a:extLst>
              <a:ext uri="{FF2B5EF4-FFF2-40B4-BE49-F238E27FC236}">
                <a16:creationId xmlns:a16="http://schemas.microsoft.com/office/drawing/2014/main" id="{2D222376-7AD7-4443-B67A-120BE12F4DDB}"/>
              </a:ext>
            </a:extLst>
          </p:cNvPr>
          <p:cNvSpPr>
            <a:spLocks noGrp="1"/>
          </p:cNvSpPr>
          <p:nvPr>
            <p:ph sz="quarter" idx="14"/>
          </p:nvPr>
        </p:nvSpPr>
        <p:spPr>
          <a:xfrm>
            <a:off x="6109414" y="2934290"/>
            <a:ext cx="1676105" cy="498016"/>
          </a:xfrm>
        </p:spPr>
        <p:txBody>
          <a:bodyPr wrap="square" lIns="0" tIns="18000" rIns="0" bIns="18000" anchor="ctr" anchorCtr="0">
            <a:spAutoFit/>
          </a:bodyPr>
          <a:lstStyle/>
          <a:p>
            <a:pPr indent="-101600"/>
            <a:r>
              <a:rPr lang="en-US" dirty="0"/>
              <a:t>Chapter 4</a:t>
            </a:r>
          </a:p>
        </p:txBody>
      </p:sp>
      <p:sp>
        <p:nvSpPr>
          <p:cNvPr id="6" name="Content Placeholder 5">
            <a:extLst>
              <a:ext uri="{FF2B5EF4-FFF2-40B4-BE49-F238E27FC236}">
                <a16:creationId xmlns:a16="http://schemas.microsoft.com/office/drawing/2014/main" id="{82FD4EC9-4778-4E2F-B136-2A176CA2BA69}"/>
              </a:ext>
            </a:extLst>
          </p:cNvPr>
          <p:cNvSpPr>
            <a:spLocks noGrp="1"/>
          </p:cNvSpPr>
          <p:nvPr>
            <p:ph sz="quarter" idx="15"/>
          </p:nvPr>
        </p:nvSpPr>
        <p:spPr>
          <a:xfrm>
            <a:off x="6108877" y="3704643"/>
            <a:ext cx="1603138" cy="374906"/>
          </a:xfrm>
        </p:spPr>
        <p:txBody>
          <a:bodyPr wrap="square" lIns="0" tIns="18000" rIns="0" bIns="18000" anchor="ctr" anchorCtr="0">
            <a:spAutoFit/>
          </a:bodyPr>
          <a:lstStyle/>
          <a:p>
            <a:pPr marL="0"/>
            <a:r>
              <a:rPr lang="en-US" dirty="0"/>
              <a:t>File Systems</a:t>
            </a:r>
          </a:p>
        </p:txBody>
      </p:sp>
      <p:pic>
        <p:nvPicPr>
          <p:cNvPr id="12" name="Picture Placeholder 11" descr="Pearson Logo">
            <a:extLst>
              <a:ext uri="{FF2B5EF4-FFF2-40B4-BE49-F238E27FC236}">
                <a16:creationId xmlns:a16="http://schemas.microsoft.com/office/drawing/2014/main" id="{2F9DC56F-6B40-16F2-2FFA-B0A90BE82963}"/>
              </a:ext>
            </a:extLst>
          </p:cNvPr>
          <p:cNvPicPr>
            <a:picLocks noGrp="1" noChangeAspect="1"/>
          </p:cNvPicPr>
          <p:nvPr>
            <p:ph type="pic" sz="quarter" idx="16"/>
          </p:nvPr>
        </p:nvPicPr>
        <p:blipFill>
          <a:blip r:embed="rId4"/>
          <a:srcRect/>
          <a:stretch/>
        </p:blipFill>
        <p:spPr>
          <a:xfrm>
            <a:off x="523156" y="6412112"/>
            <a:ext cx="948533" cy="298884"/>
          </a:xfrm>
        </p:spPr>
      </p:pic>
      <p:sp>
        <p:nvSpPr>
          <p:cNvPr id="8" name="Content Placeholder 7">
            <a:extLst>
              <a:ext uri="{FF2B5EF4-FFF2-40B4-BE49-F238E27FC236}">
                <a16:creationId xmlns:a16="http://schemas.microsoft.com/office/drawing/2014/main" id="{C8E88D28-1A9F-4FC4-946F-10B4629D1438}"/>
              </a:ext>
            </a:extLst>
          </p:cNvPr>
          <p:cNvSpPr>
            <a:spLocks noGrp="1"/>
          </p:cNvSpPr>
          <p:nvPr>
            <p:ph sz="quarter" idx="17"/>
          </p:nvPr>
        </p:nvSpPr>
        <p:spPr>
          <a:xfrm>
            <a:off x="5080082" y="6458130"/>
            <a:ext cx="6589712" cy="221018"/>
          </a:xfrm>
        </p:spPr>
        <p:txBody>
          <a:bodyPr lIns="0" tIns="18000" rIns="0" bIns="18000" anchor="ctr" anchorCtr="0">
            <a:spAutoFit/>
          </a:bodyPr>
          <a:lstStyle/>
          <a:p>
            <a:r>
              <a:rPr lang="en-US" altLang="en-US"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876" y="236096"/>
            <a:ext cx="11152187" cy="559572"/>
          </a:xfrm>
        </p:spPr>
        <p:txBody>
          <a:bodyPr wrap="square" lIns="0" tIns="18000" rIns="0" bIns="18000" anchor="ctr" anchorCtr="0">
            <a:spAutoFit/>
          </a:bodyPr>
          <a:lstStyle/>
          <a:p>
            <a:r>
              <a:rPr lang="en-US" sz="3400" noProof="0" dirty="0"/>
              <a:t>File Operations</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32030" y="879653"/>
            <a:ext cx="11144033" cy="5545552"/>
          </a:xfrm>
        </p:spPr>
        <p:txBody>
          <a:bodyPr wrap="square" lIns="0" tIns="18000" rIns="0" bIns="18000" anchor="ctr" anchorCtr="0">
            <a:spAutoFit/>
          </a:bodyPr>
          <a:lstStyle/>
          <a:p>
            <a:pPr marL="342900" indent="-342900">
              <a:spcBef>
                <a:spcPts val="600"/>
              </a:spcBef>
            </a:pPr>
            <a:r>
              <a:rPr lang="en-US" sz="2800" dirty="0"/>
              <a:t>Create</a:t>
            </a:r>
          </a:p>
          <a:p>
            <a:pPr marL="342900" indent="-342900">
              <a:spcBef>
                <a:spcPts val="600"/>
              </a:spcBef>
            </a:pPr>
            <a:r>
              <a:rPr lang="en-US" sz="2800" dirty="0"/>
              <a:t>Delete</a:t>
            </a:r>
          </a:p>
          <a:p>
            <a:pPr marL="342900" indent="-342900">
              <a:spcBef>
                <a:spcPts val="600"/>
              </a:spcBef>
            </a:pPr>
            <a:r>
              <a:rPr lang="en-US" sz="2800" spc="-300" dirty="0"/>
              <a:t>O </a:t>
            </a:r>
            <a:r>
              <a:rPr lang="en-US" sz="2800" dirty="0"/>
              <a:t>p</a:t>
            </a:r>
          </a:p>
          <a:p>
            <a:pPr marL="342900" indent="-342900">
              <a:spcBef>
                <a:spcPts val="600"/>
              </a:spcBef>
            </a:pPr>
            <a:r>
              <a:rPr lang="en-US" sz="2800" dirty="0"/>
              <a:t>Close</a:t>
            </a:r>
          </a:p>
          <a:p>
            <a:pPr marL="342900" indent="-342900">
              <a:spcBef>
                <a:spcPts val="600"/>
              </a:spcBef>
            </a:pPr>
            <a:r>
              <a:rPr lang="en-US" sz="2800" dirty="0"/>
              <a:t>Read</a:t>
            </a:r>
          </a:p>
          <a:p>
            <a:pPr marL="342900" indent="-342900">
              <a:spcBef>
                <a:spcPts val="600"/>
              </a:spcBef>
            </a:pPr>
            <a:r>
              <a:rPr lang="en-US" sz="2800" dirty="0"/>
              <a:t>Write</a:t>
            </a:r>
          </a:p>
          <a:p>
            <a:pPr marL="342900" indent="-342900">
              <a:spcBef>
                <a:spcPts val="600"/>
              </a:spcBef>
            </a:pPr>
            <a:r>
              <a:rPr lang="en-US" sz="2800" dirty="0"/>
              <a:t>Append</a:t>
            </a:r>
          </a:p>
          <a:p>
            <a:pPr marL="342900" indent="-342900">
              <a:spcBef>
                <a:spcPts val="600"/>
              </a:spcBef>
            </a:pPr>
            <a:r>
              <a:rPr lang="en-US" sz="2800" dirty="0"/>
              <a:t>Seek</a:t>
            </a:r>
          </a:p>
          <a:p>
            <a:pPr marL="342900" indent="-342900">
              <a:spcBef>
                <a:spcPts val="600"/>
              </a:spcBef>
            </a:pPr>
            <a:r>
              <a:rPr lang="en-US" sz="2800" dirty="0"/>
              <a:t>Get attributes</a:t>
            </a:r>
          </a:p>
          <a:p>
            <a:pPr marL="342900" indent="-342900">
              <a:spcBef>
                <a:spcPts val="600"/>
              </a:spcBef>
            </a:pPr>
            <a:r>
              <a:rPr lang="en-US" sz="2800" dirty="0"/>
              <a:t>Set attributes</a:t>
            </a:r>
          </a:p>
          <a:p>
            <a:pPr marL="342900" indent="-342900">
              <a:spcBef>
                <a:spcPts val="600"/>
              </a:spcBef>
            </a:pPr>
            <a:r>
              <a:rPr lang="en-US" sz="2800" dirty="0"/>
              <a:t>Rename</a:t>
            </a:r>
          </a:p>
        </p:txBody>
      </p:sp>
    </p:spTree>
    <p:extLst>
      <p:ext uri="{BB962C8B-B14F-4D97-AF65-F5344CB8AC3E}">
        <p14:creationId xmlns:p14="http://schemas.microsoft.com/office/powerpoint/2010/main" val="122435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3875" y="234061"/>
            <a:ext cx="8229600" cy="559572"/>
          </a:xfrm>
        </p:spPr>
        <p:txBody>
          <a:bodyPr lIns="0" tIns="18000" rIns="0" bIns="18000" anchor="ctr" anchorCtr="0">
            <a:spAutoFit/>
          </a:bodyPr>
          <a:lstStyle/>
          <a:p>
            <a:r>
              <a:rPr lang="en-US" sz="3400" dirty="0"/>
              <a:t>File Operations </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32501" y="1095768"/>
            <a:ext cx="11143562" cy="467239"/>
          </a:xfrm>
        </p:spPr>
        <p:txBody>
          <a:bodyPr wrap="square" lIns="0" tIns="18000" rIns="0" bIns="18000" anchor="ctr" anchorCtr="0">
            <a:spAutoFit/>
          </a:bodyPr>
          <a:lstStyle/>
          <a:p>
            <a:pPr marL="342900" indent="-342900">
              <a:spcBef>
                <a:spcPts val="600"/>
              </a:spcBef>
            </a:pPr>
            <a:r>
              <a:rPr lang="en-US" sz="2800" dirty="0"/>
              <a:t>Seeking in files:</a:t>
            </a:r>
          </a:p>
        </p:txBody>
      </p:sp>
      <p:sp>
        <p:nvSpPr>
          <p:cNvPr id="5" name="Content Placeholder 4">
            <a:extLst>
              <a:ext uri="{FF2B5EF4-FFF2-40B4-BE49-F238E27FC236}">
                <a16:creationId xmlns:a16="http://schemas.microsoft.com/office/drawing/2014/main" id="{202AAAC8-B276-AB67-105B-9B16AC796FC5}"/>
              </a:ext>
            </a:extLst>
          </p:cNvPr>
          <p:cNvSpPr>
            <a:spLocks noGrp="1"/>
          </p:cNvSpPr>
          <p:nvPr>
            <p:ph sz="quarter" idx="14"/>
          </p:nvPr>
        </p:nvSpPr>
        <p:spPr>
          <a:xfrm>
            <a:off x="532501" y="1690207"/>
            <a:ext cx="11143562" cy="2190788"/>
          </a:xfrm>
        </p:spPr>
        <p:txBody>
          <a:bodyPr wrap="square" lIns="0" tIns="18000" rIns="0" bIns="18000" anchor="ctr" anchorCtr="0">
            <a:spAutoFit/>
          </a:bodyPr>
          <a:lstStyle/>
          <a:p>
            <a:pPr marL="1229868" lvl="1" indent="-742950">
              <a:spcBef>
                <a:spcPts val="0"/>
              </a:spcBef>
              <a:buNone/>
            </a:pPr>
            <a:r>
              <a:rPr lang="en-US" sz="2800" dirty="0">
                <a:latin typeface="Consolas"/>
                <a:ea typeface="Consolas"/>
                <a:cs typeface="Consolas"/>
                <a:sym typeface="Consolas"/>
              </a:rPr>
              <a:t>int fd = open(“foo.txt”, O_RDONLY);</a:t>
            </a:r>
          </a:p>
          <a:p>
            <a:pPr marL="1229868" lvl="1" indent="-742950">
              <a:spcBef>
                <a:spcPts val="0"/>
              </a:spcBef>
              <a:buNone/>
            </a:pPr>
            <a:r>
              <a:rPr lang="en-US" sz="2800" dirty="0" err="1">
                <a:latin typeface="Consolas"/>
                <a:ea typeface="Consolas"/>
                <a:cs typeface="Consolas"/>
                <a:sym typeface="Consolas"/>
              </a:rPr>
              <a:t>lseek</a:t>
            </a:r>
            <a:r>
              <a:rPr lang="en-US" sz="2800" dirty="0">
                <a:latin typeface="Consolas"/>
                <a:ea typeface="Consolas"/>
                <a:cs typeface="Consolas"/>
                <a:sym typeface="Consolas"/>
              </a:rPr>
              <a:t>(fd, 128, SEEK_CUR);</a:t>
            </a:r>
          </a:p>
          <a:p>
            <a:pPr marL="1229868" lvl="1" indent="-742950">
              <a:spcBef>
                <a:spcPts val="0"/>
              </a:spcBef>
              <a:buNone/>
            </a:pPr>
            <a:r>
              <a:rPr lang="en-US" sz="2800" dirty="0">
                <a:latin typeface="Consolas"/>
                <a:ea typeface="Consolas"/>
                <a:cs typeface="Consolas"/>
                <a:sym typeface="Consolas"/>
              </a:rPr>
              <a:t>char buf[8];</a:t>
            </a:r>
          </a:p>
          <a:p>
            <a:pPr marL="1229868" lvl="1" indent="-742950">
              <a:spcBef>
                <a:spcPts val="0"/>
              </a:spcBef>
              <a:buNone/>
            </a:pPr>
            <a:r>
              <a:rPr lang="en-US" sz="2800" dirty="0">
                <a:latin typeface="Consolas"/>
                <a:ea typeface="Consolas"/>
                <a:cs typeface="Consolas"/>
                <a:sym typeface="Consolas"/>
              </a:rPr>
              <a:t>read(fd, buf, 8);</a:t>
            </a:r>
          </a:p>
          <a:p>
            <a:pPr marL="1229868" lvl="1" indent="-742950">
              <a:spcBef>
                <a:spcPts val="0"/>
              </a:spcBef>
              <a:buNone/>
            </a:pPr>
            <a:r>
              <a:rPr lang="en-US" sz="2800" dirty="0">
                <a:latin typeface="Consolas"/>
                <a:ea typeface="Consolas"/>
                <a:cs typeface="Consolas"/>
                <a:sym typeface="Consolas"/>
              </a:rPr>
              <a:t>close(fd);</a:t>
            </a:r>
          </a:p>
        </p:txBody>
      </p:sp>
      <p:sp>
        <p:nvSpPr>
          <p:cNvPr id="7" name="Content Placeholder 6">
            <a:extLst>
              <a:ext uri="{FF2B5EF4-FFF2-40B4-BE49-F238E27FC236}">
                <a16:creationId xmlns:a16="http://schemas.microsoft.com/office/drawing/2014/main" id="{9DEF80AD-71E0-F55F-E79D-7333FCD70DEF}"/>
              </a:ext>
            </a:extLst>
          </p:cNvPr>
          <p:cNvSpPr>
            <a:spLocks noGrp="1"/>
          </p:cNvSpPr>
          <p:nvPr>
            <p:ph sz="quarter" idx="17"/>
          </p:nvPr>
        </p:nvSpPr>
        <p:spPr>
          <a:xfrm>
            <a:off x="532501" y="3926346"/>
            <a:ext cx="11143562" cy="467239"/>
          </a:xfrm>
        </p:spPr>
        <p:txBody>
          <a:bodyPr wrap="square" lIns="0" tIns="18000" rIns="0" bIns="18000" anchor="ctr" anchorCtr="0">
            <a:spAutoFit/>
          </a:bodyPr>
          <a:lstStyle/>
          <a:p>
            <a:pPr marL="342900" indent="-342900">
              <a:spcBef>
                <a:spcPts val="600"/>
              </a:spcBef>
            </a:pPr>
            <a:r>
              <a:rPr lang="en-US" sz="2800" dirty="0"/>
              <a:t>Move current position in file forwards or backwards.</a:t>
            </a:r>
          </a:p>
        </p:txBody>
      </p:sp>
    </p:spTree>
    <p:extLst>
      <p:ext uri="{BB962C8B-B14F-4D97-AF65-F5344CB8AC3E}">
        <p14:creationId xmlns:p14="http://schemas.microsoft.com/office/powerpoint/2010/main" val="1304090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3875" y="233202"/>
            <a:ext cx="11152188" cy="559572"/>
          </a:xfrm>
        </p:spPr>
        <p:txBody>
          <a:bodyPr wrap="square" lIns="0" tIns="18000" rIns="0" bIns="18000" anchor="ctr" anchorCtr="0">
            <a:spAutoFit/>
          </a:bodyPr>
          <a:lstStyle/>
          <a:p>
            <a:r>
              <a:rPr lang="en-US" sz="3400" dirty="0"/>
              <a:t>File Operations</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22976" y="1091791"/>
            <a:ext cx="11152188" cy="4022058"/>
          </a:xfrm>
        </p:spPr>
        <p:txBody>
          <a:bodyPr wrap="square" lIns="0" tIns="18000" rIns="0" bIns="18000" anchor="ctr" anchorCtr="0">
            <a:spAutoFit/>
          </a:bodyPr>
          <a:lstStyle/>
          <a:p>
            <a:pPr marL="342900" indent="-342900">
              <a:spcBef>
                <a:spcPts val="600"/>
              </a:spcBef>
            </a:pPr>
            <a:r>
              <a:rPr lang="en-US" sz="2800" dirty="0"/>
              <a:t>Removing file:</a:t>
            </a:r>
          </a:p>
          <a:p>
            <a:pPr marL="829818" lvl="1" indent="-342900"/>
            <a:r>
              <a:rPr lang="en-US" sz="2800" dirty="0">
                <a:latin typeface="Consolas" panose="020B0609020204030204" pitchFamily="49" charset="0"/>
              </a:rPr>
              <a:t>unlink(“foo.txt”);</a:t>
            </a:r>
          </a:p>
          <a:p>
            <a:pPr marL="342900" indent="-342900">
              <a:spcBef>
                <a:spcPts val="600"/>
              </a:spcBef>
            </a:pPr>
            <a:r>
              <a:rPr lang="en-US" sz="2800" dirty="0"/>
              <a:t>Renaming file:</a:t>
            </a:r>
          </a:p>
          <a:p>
            <a:pPr marL="829818" lvl="1" indent="-342900"/>
            <a:r>
              <a:rPr lang="en-US" sz="2800" dirty="0">
                <a:latin typeface="Consolas" panose="020B0609020204030204" pitchFamily="49" charset="0"/>
              </a:rPr>
              <a:t>rename(“foo.txt”, “bar.txt”);</a:t>
            </a:r>
          </a:p>
          <a:p>
            <a:pPr marL="342900" indent="-342900">
              <a:spcBef>
                <a:spcPts val="600"/>
              </a:spcBef>
            </a:pPr>
            <a:r>
              <a:rPr lang="en-US" sz="2800" dirty="0"/>
              <a:t>Change file permission attribute:</a:t>
            </a:r>
          </a:p>
          <a:p>
            <a:pPr marL="829818" lvl="1" indent="-342900"/>
            <a:r>
              <a:rPr lang="en-US" sz="2800" dirty="0">
                <a:latin typeface="Consolas" panose="020B0609020204030204" pitchFamily="49" charset="0"/>
              </a:rPr>
              <a:t>c</a:t>
            </a:r>
            <a:r>
              <a:rPr lang="en-US" sz="100" dirty="0">
                <a:latin typeface="Consolas" panose="020B0609020204030204" pitchFamily="49" charset="0"/>
              </a:rPr>
              <a:t> </a:t>
            </a:r>
            <a:r>
              <a:rPr lang="en-US" sz="2800" dirty="0">
                <a:latin typeface="Consolas" panose="020B0609020204030204" pitchFamily="49" charset="0"/>
              </a:rPr>
              <a:t>h</a:t>
            </a:r>
            <a:r>
              <a:rPr lang="en-US" sz="100" dirty="0">
                <a:latin typeface="Consolas" panose="020B0609020204030204" pitchFamily="49" charset="0"/>
              </a:rPr>
              <a:t> </a:t>
            </a:r>
            <a:r>
              <a:rPr lang="en-US" sz="2800" dirty="0">
                <a:latin typeface="Consolas" panose="020B0609020204030204" pitchFamily="49" charset="0"/>
              </a:rPr>
              <a:t>mod(“foo.txt”, 0755);</a:t>
            </a:r>
          </a:p>
          <a:p>
            <a:pPr marL="342900" indent="-342900">
              <a:spcBef>
                <a:spcPts val="600"/>
              </a:spcBef>
            </a:pPr>
            <a:r>
              <a:rPr lang="en-US" sz="2800" dirty="0"/>
              <a:t>Change file owner attribute:</a:t>
            </a:r>
          </a:p>
          <a:p>
            <a:pPr marL="829818" lvl="1" indent="-342900"/>
            <a:r>
              <a:rPr lang="en-US" sz="2800" spc="-800" dirty="0">
                <a:latin typeface="Consolas" panose="020B0609020204030204" pitchFamily="49" charset="0"/>
              </a:rPr>
              <a:t>c h o w </a:t>
            </a:r>
            <a:r>
              <a:rPr lang="en-US" sz="2800" dirty="0">
                <a:latin typeface="Consolas" panose="020B0609020204030204" pitchFamily="49" charset="0"/>
              </a:rPr>
              <a:t>n(“foo.txt”, </a:t>
            </a:r>
            <a:r>
              <a:rPr lang="en-US" sz="2800" spc="-800" dirty="0">
                <a:latin typeface="Consolas" panose="020B0609020204030204" pitchFamily="49" charset="0"/>
              </a:rPr>
              <a:t>u </a:t>
            </a:r>
            <a:r>
              <a:rPr lang="en-US" sz="2800" spc="-800" dirty="0" err="1">
                <a:latin typeface="Consolas" panose="020B0609020204030204" pitchFamily="49" charset="0"/>
              </a:rPr>
              <a:t>i</a:t>
            </a:r>
            <a:r>
              <a:rPr lang="en-US" sz="2800" spc="-800" dirty="0">
                <a:latin typeface="Consolas" panose="020B0609020204030204" pitchFamily="49" charset="0"/>
              </a:rPr>
              <a:t> </a:t>
            </a:r>
            <a:r>
              <a:rPr lang="en-US" sz="2800" dirty="0">
                <a:latin typeface="Consolas" panose="020B0609020204030204" pitchFamily="49" charset="0"/>
              </a:rPr>
              <a:t>d, </a:t>
            </a:r>
            <a:r>
              <a:rPr lang="en-US" sz="2800" spc="-800" dirty="0">
                <a:latin typeface="Consolas" panose="020B0609020204030204" pitchFamily="49" charset="0"/>
              </a:rPr>
              <a:t>g </a:t>
            </a:r>
            <a:r>
              <a:rPr lang="en-US" sz="2800" spc="-800" dirty="0" err="1">
                <a:latin typeface="Consolas" panose="020B0609020204030204" pitchFamily="49" charset="0"/>
              </a:rPr>
              <a:t>i</a:t>
            </a:r>
            <a:r>
              <a:rPr lang="en-US" sz="2800" spc="-800" dirty="0">
                <a:latin typeface="Consolas" panose="020B0609020204030204" pitchFamily="49" charset="0"/>
              </a:rPr>
              <a:t> </a:t>
            </a:r>
            <a:r>
              <a:rPr lang="en-US" sz="2800" dirty="0">
                <a:latin typeface="Consolas" panose="020B0609020204030204" pitchFamily="49" charset="0"/>
              </a:rPr>
              <a:t>d);</a:t>
            </a:r>
          </a:p>
        </p:txBody>
      </p:sp>
    </p:spTree>
    <p:extLst>
      <p:ext uri="{BB962C8B-B14F-4D97-AF65-F5344CB8AC3E}">
        <p14:creationId xmlns:p14="http://schemas.microsoft.com/office/powerpoint/2010/main" val="3421757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2975" y="223677"/>
            <a:ext cx="11153087" cy="559572"/>
          </a:xfrm>
        </p:spPr>
        <p:txBody>
          <a:bodyPr wrap="square" lIns="0" tIns="18000" rIns="0" bIns="18000" anchor="ctr" anchorCtr="0">
            <a:spAutoFit/>
          </a:bodyPr>
          <a:lstStyle/>
          <a:p>
            <a:r>
              <a:rPr lang="en-US" sz="3400" dirty="0"/>
              <a:t>Directories</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22975" y="1095870"/>
            <a:ext cx="11153087" cy="3006395"/>
          </a:xfrm>
        </p:spPr>
        <p:txBody>
          <a:bodyPr wrap="square" lIns="0" tIns="18000" rIns="0" bIns="18000" anchor="ctr" anchorCtr="0">
            <a:spAutoFit/>
          </a:bodyPr>
          <a:lstStyle/>
          <a:p>
            <a:pPr marL="342900" indent="-342900">
              <a:spcBef>
                <a:spcPts val="600"/>
              </a:spcBef>
            </a:pPr>
            <a:r>
              <a:rPr lang="en-US" sz="2800" dirty="0"/>
              <a:t>Data structures organizing and maintaining information about files</a:t>
            </a:r>
          </a:p>
          <a:p>
            <a:pPr marL="342900" indent="-342900">
              <a:spcBef>
                <a:spcPts val="600"/>
              </a:spcBef>
            </a:pPr>
            <a:r>
              <a:rPr lang="en-US" sz="2800" dirty="0"/>
              <a:t>Often stored as file entries with special attributes</a:t>
            </a:r>
          </a:p>
          <a:p>
            <a:pPr marL="342900" indent="-342900">
              <a:spcBef>
                <a:spcPts val="600"/>
              </a:spcBef>
            </a:pPr>
            <a:r>
              <a:rPr lang="en-US" sz="2800" dirty="0"/>
              <a:t>Directories are denoted by “/” (Unix) or “\” (Windows)</a:t>
            </a:r>
          </a:p>
          <a:p>
            <a:pPr marL="342900" indent="-342900">
              <a:spcBef>
                <a:spcPts val="600"/>
              </a:spcBef>
            </a:pPr>
            <a:r>
              <a:rPr lang="en-US" sz="2800" dirty="0"/>
              <a:t>Special directory entries:</a:t>
            </a:r>
          </a:p>
          <a:p>
            <a:pPr marL="829818" lvl="1" indent="-342900"/>
            <a:r>
              <a:rPr lang="en-US" sz="2800" dirty="0"/>
              <a:t>. Current directory</a:t>
            </a:r>
          </a:p>
          <a:p>
            <a:pPr marL="829818" lvl="1" indent="-342900"/>
            <a:r>
              <a:rPr lang="en-US" sz="2800" dirty="0"/>
              <a:t>.. Parent directory</a:t>
            </a:r>
          </a:p>
        </p:txBody>
      </p:sp>
    </p:spTree>
    <p:extLst>
      <p:ext uri="{BB962C8B-B14F-4D97-AF65-F5344CB8AC3E}">
        <p14:creationId xmlns:p14="http://schemas.microsoft.com/office/powerpoint/2010/main" val="631704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2F0445D8-8E8D-4D7C-C530-9C635ACF81A4}"/>
              </a:ext>
            </a:extLst>
          </p:cNvPr>
          <p:cNvSpPr>
            <a:spLocks noGrp="1" noChangeArrowheads="1"/>
          </p:cNvSpPr>
          <p:nvPr>
            <p:ph type="title"/>
          </p:nvPr>
        </p:nvSpPr>
        <p:spPr>
          <a:xfrm>
            <a:off x="1981200" y="165101"/>
            <a:ext cx="8229600" cy="576263"/>
          </a:xfrm>
        </p:spPr>
        <p:txBody>
          <a:bodyPr/>
          <a:lstStyle/>
          <a:p>
            <a:pPr eaLnBrk="1" hangingPunct="1"/>
            <a:r>
              <a:rPr lang="en-US" altLang="en-US"/>
              <a:t>Single-Level Directory</a:t>
            </a:r>
            <a:endParaRPr lang="en-US" altLang="en-US" sz="2400"/>
          </a:p>
        </p:txBody>
      </p:sp>
      <p:sp>
        <p:nvSpPr>
          <p:cNvPr id="32771" name="Rectangle 3">
            <a:extLst>
              <a:ext uri="{FF2B5EF4-FFF2-40B4-BE49-F238E27FC236}">
                <a16:creationId xmlns:a16="http://schemas.microsoft.com/office/drawing/2014/main" id="{C9A61E21-9F9D-CF14-588A-28DC54624249}"/>
              </a:ext>
            </a:extLst>
          </p:cNvPr>
          <p:cNvSpPr>
            <a:spLocks noGrp="1" noChangeArrowheads="1"/>
          </p:cNvSpPr>
          <p:nvPr>
            <p:ph type="body" idx="1"/>
          </p:nvPr>
        </p:nvSpPr>
        <p:spPr>
          <a:xfrm>
            <a:off x="1473355" y="1026342"/>
            <a:ext cx="7275512" cy="4130675"/>
          </a:xfrm>
        </p:spPr>
        <p:txBody>
          <a:bodyPr/>
          <a:lstStyle/>
          <a:p>
            <a:r>
              <a:rPr lang="en-US" altLang="en-US" dirty="0"/>
              <a:t>A single directory for all users</a:t>
            </a:r>
          </a:p>
          <a:p>
            <a:endParaRPr lang="en-US" altLang="en-US" dirty="0"/>
          </a:p>
          <a:p>
            <a:endParaRPr lang="en-US" altLang="en-US" dirty="0"/>
          </a:p>
          <a:p>
            <a:endParaRPr lang="en-US" altLang="en-US" dirty="0"/>
          </a:p>
          <a:p>
            <a:endParaRPr lang="en-US" altLang="en-US" dirty="0"/>
          </a:p>
          <a:p>
            <a:endParaRPr lang="en-US" altLang="en-US" dirty="0"/>
          </a:p>
          <a:p>
            <a:r>
              <a:rPr lang="en-US" altLang="en-US" dirty="0"/>
              <a:t>Naming problem</a:t>
            </a:r>
          </a:p>
          <a:p>
            <a:r>
              <a:rPr lang="en-US" altLang="en-US" dirty="0"/>
              <a:t>Grouping problem</a:t>
            </a:r>
          </a:p>
          <a:p>
            <a:endParaRPr lang="en-US" altLang="en-US" dirty="0"/>
          </a:p>
          <a:p>
            <a:endParaRPr lang="en-US" altLang="en-US" dirty="0"/>
          </a:p>
          <a:p>
            <a:endParaRPr lang="en-US" altLang="en-US" dirty="0"/>
          </a:p>
        </p:txBody>
      </p:sp>
      <p:sp>
        <p:nvSpPr>
          <p:cNvPr id="32772" name="Rectangle 5">
            <a:extLst>
              <a:ext uri="{FF2B5EF4-FFF2-40B4-BE49-F238E27FC236}">
                <a16:creationId xmlns:a16="http://schemas.microsoft.com/office/drawing/2014/main" id="{27E26DBD-AEF8-F9D1-B631-18C3ACC2FDD1}"/>
              </a:ext>
            </a:extLst>
          </p:cNvPr>
          <p:cNvSpPr>
            <a:spLocks noChangeArrowheads="1"/>
          </p:cNvSpPr>
          <p:nvPr/>
        </p:nvSpPr>
        <p:spPr bwMode="auto">
          <a:xfrm>
            <a:off x="2574925" y="3746501"/>
            <a:ext cx="4406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sz="2000"/>
          </a:p>
        </p:txBody>
      </p:sp>
      <p:pic>
        <p:nvPicPr>
          <p:cNvPr id="32773" name="Picture 7">
            <a:extLst>
              <a:ext uri="{FF2B5EF4-FFF2-40B4-BE49-F238E27FC236}">
                <a16:creationId xmlns:a16="http://schemas.microsoft.com/office/drawing/2014/main" id="{B7DD4CF4-2E01-7306-C829-33A838D5B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8663" y="1577976"/>
            <a:ext cx="6100762"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469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417BAE7-9E9A-C9ED-8019-8AB03274240E}"/>
              </a:ext>
            </a:extLst>
          </p:cNvPr>
          <p:cNvSpPr>
            <a:spLocks noGrp="1" noChangeArrowheads="1"/>
          </p:cNvSpPr>
          <p:nvPr>
            <p:ph type="title"/>
          </p:nvPr>
        </p:nvSpPr>
        <p:spPr>
          <a:xfrm>
            <a:off x="1981200" y="179388"/>
            <a:ext cx="8229600" cy="576262"/>
          </a:xfrm>
        </p:spPr>
        <p:txBody>
          <a:bodyPr/>
          <a:lstStyle/>
          <a:p>
            <a:pPr eaLnBrk="1" hangingPunct="1"/>
            <a:r>
              <a:rPr lang="en-US" altLang="en-US"/>
              <a:t>Tree-Structured Directories</a:t>
            </a:r>
          </a:p>
        </p:txBody>
      </p:sp>
      <p:pic>
        <p:nvPicPr>
          <p:cNvPr id="36867" name="Picture 6">
            <a:extLst>
              <a:ext uri="{FF2B5EF4-FFF2-40B4-BE49-F238E27FC236}">
                <a16:creationId xmlns:a16="http://schemas.microsoft.com/office/drawing/2014/main" id="{98A6A984-BAA4-4246-5850-235C789390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7525" y="1239839"/>
            <a:ext cx="691515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804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ECA100B-B886-D308-3122-E11447E58731}"/>
              </a:ext>
            </a:extLst>
          </p:cNvPr>
          <p:cNvSpPr>
            <a:spLocks noGrp="1" noChangeArrowheads="1"/>
          </p:cNvSpPr>
          <p:nvPr>
            <p:ph type="title"/>
          </p:nvPr>
        </p:nvSpPr>
        <p:spPr>
          <a:xfrm>
            <a:off x="2554288" y="179388"/>
            <a:ext cx="7656512" cy="576262"/>
          </a:xfrm>
        </p:spPr>
        <p:txBody>
          <a:bodyPr/>
          <a:lstStyle/>
          <a:p>
            <a:pPr eaLnBrk="1" hangingPunct="1"/>
            <a:r>
              <a:rPr lang="en-US" altLang="en-US"/>
              <a:t>General Graph Directory</a:t>
            </a:r>
            <a:endParaRPr lang="en-US" altLang="en-US" sz="2400"/>
          </a:p>
        </p:txBody>
      </p:sp>
      <p:pic>
        <p:nvPicPr>
          <p:cNvPr id="43011" name="Picture 6" descr="10">
            <a:extLst>
              <a:ext uri="{FF2B5EF4-FFF2-40B4-BE49-F238E27FC236}">
                <a16:creationId xmlns:a16="http://schemas.microsoft.com/office/drawing/2014/main" id="{633C24F8-8DBF-9F5F-C0C4-8F2A6BACC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9100" y="1331914"/>
            <a:ext cx="66167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3063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5F2507C9-8134-063D-EB3A-187DD3741268}"/>
              </a:ext>
            </a:extLst>
          </p:cNvPr>
          <p:cNvSpPr>
            <a:spLocks noGrp="1" noChangeArrowheads="1"/>
          </p:cNvSpPr>
          <p:nvPr>
            <p:ph type="title"/>
          </p:nvPr>
        </p:nvSpPr>
        <p:spPr>
          <a:xfrm>
            <a:off x="2447925" y="150813"/>
            <a:ext cx="8229600" cy="576262"/>
          </a:xfrm>
        </p:spPr>
        <p:txBody>
          <a:bodyPr/>
          <a:lstStyle/>
          <a:p>
            <a:pPr eaLnBrk="1" hangingPunct="1"/>
            <a:r>
              <a:rPr lang="en-US" altLang="en-US"/>
              <a:t>Operations Performed on Directory</a:t>
            </a:r>
          </a:p>
        </p:txBody>
      </p:sp>
      <p:sp>
        <p:nvSpPr>
          <p:cNvPr id="30723" name="Rectangle 3">
            <a:extLst>
              <a:ext uri="{FF2B5EF4-FFF2-40B4-BE49-F238E27FC236}">
                <a16:creationId xmlns:a16="http://schemas.microsoft.com/office/drawing/2014/main" id="{F6D38124-90DE-81A4-640B-AAB0F18D7398}"/>
              </a:ext>
            </a:extLst>
          </p:cNvPr>
          <p:cNvSpPr>
            <a:spLocks noGrp="1" noChangeArrowheads="1"/>
          </p:cNvSpPr>
          <p:nvPr>
            <p:ph type="body" idx="1"/>
          </p:nvPr>
        </p:nvSpPr>
        <p:spPr>
          <a:xfrm>
            <a:off x="1555899" y="1318111"/>
            <a:ext cx="8229600" cy="4530725"/>
          </a:xfrm>
        </p:spPr>
        <p:txBody>
          <a:bodyPr/>
          <a:lstStyle/>
          <a:p>
            <a:r>
              <a:rPr lang="en-US" altLang="en-US" sz="2800" dirty="0"/>
              <a:t>Search for a file</a:t>
            </a:r>
          </a:p>
          <a:p>
            <a:r>
              <a:rPr lang="en-US" altLang="en-US" sz="2800" dirty="0"/>
              <a:t>Create a file</a:t>
            </a:r>
          </a:p>
          <a:p>
            <a:r>
              <a:rPr lang="en-US" altLang="en-US" sz="2800" dirty="0"/>
              <a:t>Delete a file</a:t>
            </a:r>
          </a:p>
          <a:p>
            <a:r>
              <a:rPr lang="en-US" altLang="en-US" sz="2800" dirty="0"/>
              <a:t>List a directory</a:t>
            </a:r>
          </a:p>
          <a:p>
            <a:r>
              <a:rPr lang="en-US" altLang="en-US" sz="2800" dirty="0"/>
              <a:t>Rename a file</a:t>
            </a:r>
          </a:p>
          <a:p>
            <a:r>
              <a:rPr lang="en-US" altLang="en-US" sz="2800" dirty="0"/>
              <a:t>Traverse the file system</a:t>
            </a:r>
          </a:p>
        </p:txBody>
      </p:sp>
    </p:spTree>
    <p:extLst>
      <p:ext uri="{BB962C8B-B14F-4D97-AF65-F5344CB8AC3E}">
        <p14:creationId xmlns:p14="http://schemas.microsoft.com/office/powerpoint/2010/main" val="3194025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E55E784-0E20-5164-606F-76A25CCFF497}"/>
              </a:ext>
            </a:extLst>
          </p:cNvPr>
          <p:cNvSpPr>
            <a:spLocks noGrp="1" noChangeArrowheads="1"/>
          </p:cNvSpPr>
          <p:nvPr>
            <p:ph type="title"/>
          </p:nvPr>
        </p:nvSpPr>
        <p:spPr>
          <a:xfrm>
            <a:off x="1981200" y="165101"/>
            <a:ext cx="8229600" cy="576263"/>
          </a:xfrm>
        </p:spPr>
        <p:txBody>
          <a:bodyPr/>
          <a:lstStyle/>
          <a:p>
            <a:pPr eaLnBrk="1" hangingPunct="1"/>
            <a:r>
              <a:rPr lang="en-US" altLang="en-US"/>
              <a:t>Protection</a:t>
            </a:r>
          </a:p>
        </p:txBody>
      </p:sp>
      <p:sp>
        <p:nvSpPr>
          <p:cNvPr id="47107" name="Rectangle 3">
            <a:extLst>
              <a:ext uri="{FF2B5EF4-FFF2-40B4-BE49-F238E27FC236}">
                <a16:creationId xmlns:a16="http://schemas.microsoft.com/office/drawing/2014/main" id="{23ED446F-9910-B151-0CFF-1EFEA46A7056}"/>
              </a:ext>
            </a:extLst>
          </p:cNvPr>
          <p:cNvSpPr>
            <a:spLocks noGrp="1" noChangeArrowheads="1"/>
          </p:cNvSpPr>
          <p:nvPr>
            <p:ph type="body" idx="1"/>
          </p:nvPr>
        </p:nvSpPr>
        <p:spPr>
          <a:xfrm>
            <a:off x="1310910" y="1092201"/>
            <a:ext cx="9208735" cy="4782617"/>
          </a:xfrm>
        </p:spPr>
        <p:txBody>
          <a:bodyPr>
            <a:noAutofit/>
          </a:bodyPr>
          <a:lstStyle/>
          <a:p>
            <a:r>
              <a:rPr lang="en-US" altLang="en-US" sz="2400" dirty="0"/>
              <a:t>File owner/creator should be able to control:</a:t>
            </a:r>
          </a:p>
          <a:p>
            <a:pPr lvl="1"/>
            <a:r>
              <a:rPr lang="en-US" altLang="en-US" sz="2400" dirty="0"/>
              <a:t>what can be done</a:t>
            </a:r>
          </a:p>
          <a:p>
            <a:pPr lvl="1"/>
            <a:r>
              <a:rPr lang="en-US" altLang="en-US" sz="2400" dirty="0"/>
              <a:t>by whom</a:t>
            </a:r>
          </a:p>
          <a:p>
            <a:r>
              <a:rPr lang="en-US" altLang="en-US" sz="2400" dirty="0"/>
              <a:t>Types of access</a:t>
            </a:r>
          </a:p>
          <a:p>
            <a:pPr lvl="1"/>
            <a:r>
              <a:rPr lang="en-US" altLang="en-US" sz="2400" b="1" dirty="0"/>
              <a:t>Read</a:t>
            </a:r>
          </a:p>
          <a:p>
            <a:pPr lvl="1"/>
            <a:r>
              <a:rPr lang="en-US" altLang="en-US" sz="2400" b="1" dirty="0"/>
              <a:t>Write</a:t>
            </a:r>
          </a:p>
          <a:p>
            <a:pPr lvl="1"/>
            <a:r>
              <a:rPr lang="en-US" altLang="en-US" sz="2400" b="1" dirty="0"/>
              <a:t>Execute</a:t>
            </a:r>
          </a:p>
          <a:p>
            <a:pPr lvl="1"/>
            <a:r>
              <a:rPr lang="en-US" altLang="en-US" sz="2400" b="1" dirty="0"/>
              <a:t>Append</a:t>
            </a:r>
          </a:p>
          <a:p>
            <a:pPr lvl="1"/>
            <a:r>
              <a:rPr lang="en-US" altLang="en-US" sz="2400" b="1" dirty="0"/>
              <a:t>Delete</a:t>
            </a:r>
          </a:p>
          <a:p>
            <a:pPr lvl="1"/>
            <a:r>
              <a:rPr lang="en-US" altLang="en-US" sz="2400" b="1" dirty="0"/>
              <a:t>List</a:t>
            </a:r>
          </a:p>
        </p:txBody>
      </p:sp>
    </p:spTree>
    <p:extLst>
      <p:ext uri="{BB962C8B-B14F-4D97-AF65-F5344CB8AC3E}">
        <p14:creationId xmlns:p14="http://schemas.microsoft.com/office/powerpoint/2010/main" val="1156791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6CB17536-3392-7646-14E0-5289DA676D7A}"/>
              </a:ext>
            </a:extLst>
          </p:cNvPr>
          <p:cNvSpPr>
            <a:spLocks noGrp="1" noChangeArrowheads="1"/>
          </p:cNvSpPr>
          <p:nvPr>
            <p:ph type="title"/>
          </p:nvPr>
        </p:nvSpPr>
        <p:spPr>
          <a:xfrm>
            <a:off x="2009775" y="165101"/>
            <a:ext cx="8229600" cy="576263"/>
          </a:xfrm>
        </p:spPr>
        <p:txBody>
          <a:bodyPr/>
          <a:lstStyle/>
          <a:p>
            <a:pPr eaLnBrk="1" hangingPunct="1"/>
            <a:r>
              <a:rPr lang="en-US" altLang="en-US"/>
              <a:t>Access Lists and Groups</a:t>
            </a:r>
          </a:p>
        </p:txBody>
      </p:sp>
      <p:sp>
        <p:nvSpPr>
          <p:cNvPr id="49155" name="Rectangle 3">
            <a:extLst>
              <a:ext uri="{FF2B5EF4-FFF2-40B4-BE49-F238E27FC236}">
                <a16:creationId xmlns:a16="http://schemas.microsoft.com/office/drawing/2014/main" id="{1E410EDD-76D0-EA80-B4DE-5BF6FCDA78B1}"/>
              </a:ext>
            </a:extLst>
          </p:cNvPr>
          <p:cNvSpPr>
            <a:spLocks noGrp="1" noChangeArrowheads="1"/>
          </p:cNvSpPr>
          <p:nvPr>
            <p:ph type="body" idx="1"/>
          </p:nvPr>
        </p:nvSpPr>
        <p:spPr>
          <a:xfrm>
            <a:off x="2400300" y="1092200"/>
            <a:ext cx="7342188" cy="3575050"/>
          </a:xfrm>
        </p:spPr>
        <p:txBody>
          <a:bodyPr/>
          <a:lstStyle/>
          <a:p>
            <a:pPr>
              <a:lnSpc>
                <a:spcPct val="90000"/>
              </a:lnSpc>
              <a:tabLst>
                <a:tab pos="1833563" algn="l"/>
                <a:tab pos="4459288" algn="l"/>
                <a:tab pos="5195888" algn="l"/>
                <a:tab pos="5888038" algn="l"/>
              </a:tabLst>
            </a:pPr>
            <a:r>
              <a:rPr lang="en-US" altLang="en-US"/>
              <a:t>Mode of access:  read, write, execute</a:t>
            </a:r>
          </a:p>
          <a:p>
            <a:pPr>
              <a:lnSpc>
                <a:spcPct val="90000"/>
              </a:lnSpc>
              <a:tabLst>
                <a:tab pos="1833563" algn="l"/>
                <a:tab pos="4459288" algn="l"/>
                <a:tab pos="5195888" algn="l"/>
                <a:tab pos="5888038" algn="l"/>
              </a:tabLst>
            </a:pPr>
            <a:r>
              <a:rPr lang="en-US" altLang="en-US"/>
              <a:t>Three classes of users on Unix / Linux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a:t>	</a:t>
            </a:r>
            <a:r>
              <a:rPr lang="en-US" altLang="en-US" sz="800"/>
              <a:t>	</a:t>
            </a:r>
            <a:r>
              <a:rPr lang="en-US" altLang="en-US" sz="1600"/>
              <a:t>			RWX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a:t>		a) </a:t>
            </a:r>
            <a:r>
              <a:rPr lang="en-US" altLang="en-US" sz="1600" b="1"/>
              <a:t>owner access</a:t>
            </a:r>
            <a:r>
              <a:rPr lang="en-US" altLang="en-US" sz="1600"/>
              <a:t> 	7	</a:t>
            </a:r>
            <a:r>
              <a:rPr lang="en-US" altLang="en-US" sz="1600">
                <a:sym typeface="Symbol" panose="05050102010706020507" pitchFamily="18" charset="2"/>
              </a:rPr>
              <a:t>	1 1 1</a:t>
            </a:r>
            <a:br>
              <a:rPr lang="en-US" altLang="en-US" sz="1600">
                <a:sym typeface="Symbol" panose="05050102010706020507" pitchFamily="18" charset="2"/>
              </a:rPr>
            </a:br>
            <a:r>
              <a:rPr lang="en-US" altLang="en-US" sz="1600">
                <a:sym typeface="Symbol" panose="05050102010706020507" pitchFamily="18" charset="2"/>
              </a:rPr>
              <a:t>				RWX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a:sym typeface="Symbol" panose="05050102010706020507" pitchFamily="18" charset="2"/>
              </a:rPr>
              <a:t>		b) </a:t>
            </a:r>
            <a:r>
              <a:rPr lang="en-US" altLang="en-US" sz="1600" b="1">
                <a:sym typeface="Symbol" panose="05050102010706020507" pitchFamily="18" charset="2"/>
              </a:rPr>
              <a:t>group access</a:t>
            </a:r>
            <a:r>
              <a:rPr lang="en-US" altLang="en-US" sz="1600">
                <a:sym typeface="Symbol" panose="05050102010706020507" pitchFamily="18" charset="2"/>
              </a:rPr>
              <a:t> 	6	 	1 1 0</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a:sym typeface="Symbol" panose="05050102010706020507" pitchFamily="18" charset="2"/>
              </a:rPr>
              <a:t>					RWX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a:sym typeface="Symbol" panose="05050102010706020507" pitchFamily="18" charset="2"/>
              </a:rPr>
              <a:t>		c) </a:t>
            </a:r>
            <a:r>
              <a:rPr lang="en-US" altLang="en-US" sz="1600" b="1">
                <a:sym typeface="Symbol" panose="05050102010706020507" pitchFamily="18" charset="2"/>
              </a:rPr>
              <a:t>public access</a:t>
            </a:r>
            <a:r>
              <a:rPr lang="en-US" altLang="en-US" sz="1600">
                <a:sym typeface="Symbol" panose="05050102010706020507" pitchFamily="18" charset="2"/>
              </a:rPr>
              <a:t>	1	 	0 0 1</a:t>
            </a:r>
          </a:p>
          <a:p>
            <a:pPr>
              <a:lnSpc>
                <a:spcPct val="90000"/>
              </a:lnSpc>
              <a:tabLst>
                <a:tab pos="1833563" algn="l"/>
                <a:tab pos="4459288" algn="l"/>
                <a:tab pos="5195888" algn="l"/>
                <a:tab pos="5888038" algn="l"/>
              </a:tabLst>
            </a:pPr>
            <a:r>
              <a:rPr lang="en-US" altLang="en-US">
                <a:sym typeface="Symbol" panose="05050102010706020507" pitchFamily="18" charset="2"/>
              </a:rPr>
              <a:t>Ask manager to create a group (unique name), say G, and add some users to the group.</a:t>
            </a:r>
          </a:p>
          <a:p>
            <a:pPr>
              <a:lnSpc>
                <a:spcPct val="90000"/>
              </a:lnSpc>
              <a:tabLst>
                <a:tab pos="1833563" algn="l"/>
                <a:tab pos="4459288" algn="l"/>
                <a:tab pos="5195888" algn="l"/>
                <a:tab pos="5888038" algn="l"/>
              </a:tabLst>
            </a:pPr>
            <a:r>
              <a:rPr lang="en-US" altLang="en-US">
                <a:sym typeface="Symbol" panose="05050102010706020507" pitchFamily="18" charset="2"/>
              </a:rPr>
              <a:t>For a particular file (say </a:t>
            </a:r>
            <a:r>
              <a:rPr lang="en-US" altLang="en-US" i="1">
                <a:sym typeface="Symbol" panose="05050102010706020507" pitchFamily="18" charset="2"/>
              </a:rPr>
              <a:t>game</a:t>
            </a:r>
            <a:r>
              <a:rPr lang="en-US" altLang="en-US">
                <a:sym typeface="Symbol" panose="05050102010706020507" pitchFamily="18" charset="2"/>
              </a:rPr>
              <a:t>) or subdirectory, define an appropriate access.</a:t>
            </a:r>
          </a:p>
        </p:txBody>
      </p:sp>
      <p:sp>
        <p:nvSpPr>
          <p:cNvPr id="49156" name="Rectangle 13">
            <a:extLst>
              <a:ext uri="{FF2B5EF4-FFF2-40B4-BE49-F238E27FC236}">
                <a16:creationId xmlns:a16="http://schemas.microsoft.com/office/drawing/2014/main" id="{F86132A3-2504-C4AD-CDF7-43E4F5761B8D}"/>
              </a:ext>
            </a:extLst>
          </p:cNvPr>
          <p:cNvSpPr>
            <a:spLocks noChangeArrowheads="1"/>
          </p:cNvSpPr>
          <p:nvPr/>
        </p:nvSpPr>
        <p:spPr bwMode="auto">
          <a:xfrm>
            <a:off x="2322513" y="5643564"/>
            <a:ext cx="702945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84" charset="2"/>
              <a:buChar char="n"/>
              <a:tabLst>
                <a:tab pos="1833563" algn="l"/>
                <a:tab pos="4459288" algn="l"/>
                <a:tab pos="5195888" algn="l"/>
                <a:tab pos="5888038" algn="l"/>
              </a:tabLst>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tabLst>
                <a:tab pos="1833563" algn="l"/>
                <a:tab pos="4459288" algn="l"/>
                <a:tab pos="5195888" algn="l"/>
                <a:tab pos="5888038" algn="l"/>
              </a:tabLst>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tabLst>
                <a:tab pos="1833563" algn="l"/>
                <a:tab pos="4459288" algn="l"/>
                <a:tab pos="5195888" algn="l"/>
                <a:tab pos="5888038" algn="l"/>
              </a:tabLst>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tabLst>
                <a:tab pos="1833563" algn="l"/>
                <a:tab pos="4459288" algn="l"/>
                <a:tab pos="5195888" algn="l"/>
                <a:tab pos="5888038" algn="l"/>
              </a:tabLst>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tabLst>
                <a:tab pos="1833563" algn="l"/>
                <a:tab pos="4459288" algn="l"/>
                <a:tab pos="5195888" algn="l"/>
                <a:tab pos="5888038" algn="l"/>
              </a:tabLst>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tabLst>
                <a:tab pos="1833563" algn="l"/>
                <a:tab pos="4459288" algn="l"/>
                <a:tab pos="5195888" algn="l"/>
                <a:tab pos="5888038" algn="l"/>
              </a:tabLst>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tabLst>
                <a:tab pos="1833563" algn="l"/>
                <a:tab pos="4459288" algn="l"/>
                <a:tab pos="5195888" algn="l"/>
                <a:tab pos="5888038" algn="l"/>
              </a:tabLst>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tabLst>
                <a:tab pos="1833563" algn="l"/>
                <a:tab pos="4459288" algn="l"/>
                <a:tab pos="5195888" algn="l"/>
                <a:tab pos="5888038" algn="l"/>
              </a:tabLst>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tabLst>
                <a:tab pos="1833563" algn="l"/>
                <a:tab pos="4459288" algn="l"/>
                <a:tab pos="5195888" algn="l"/>
                <a:tab pos="5888038" algn="l"/>
              </a:tabLst>
              <a:defRPr kumimoji="1">
                <a:solidFill>
                  <a:schemeClr val="tx1"/>
                </a:solidFill>
                <a:latin typeface="Helvetica" panose="020B0604020202020204" pitchFamily="34" charset="0"/>
                <a:ea typeface="MS PGothic" panose="020B0600070205080204" pitchFamily="34" charset="-128"/>
              </a:defRPr>
            </a:lvl9pPr>
          </a:lstStyle>
          <a:p>
            <a:pPr>
              <a:spcBef>
                <a:spcPct val="20000"/>
              </a:spcBef>
              <a:buClr>
                <a:schemeClr val="folHlink"/>
              </a:buClr>
              <a:buSzTx/>
              <a:buFont typeface="Monotype Sorts" pitchFamily="-84" charset="2"/>
              <a:buNone/>
            </a:pPr>
            <a:r>
              <a:rPr lang="en-US" altLang="en-US">
                <a:latin typeface="Arial" panose="020B0604020202020204" pitchFamily="34" charset="0"/>
                <a:sym typeface="Symbol" panose="05050102010706020507" pitchFamily="18" charset="2"/>
              </a:rPr>
              <a:t>Attach a group to a file</a:t>
            </a:r>
            <a:br>
              <a:rPr lang="en-US" altLang="en-US">
                <a:latin typeface="Arial" panose="020B0604020202020204" pitchFamily="34" charset="0"/>
                <a:sym typeface="Symbol" panose="05050102010706020507" pitchFamily="18" charset="2"/>
              </a:rPr>
            </a:br>
            <a:r>
              <a:rPr lang="en-US" altLang="en-US">
                <a:latin typeface="Arial" panose="020B0604020202020204" pitchFamily="34" charset="0"/>
                <a:sym typeface="Symbol" panose="05050102010706020507" pitchFamily="18" charset="2"/>
              </a:rPr>
              <a:t>	         </a:t>
            </a:r>
            <a:r>
              <a:rPr lang="en-US" altLang="en-US" b="1">
                <a:latin typeface="Courier New" panose="02070309020205020404" pitchFamily="49" charset="0"/>
                <a:cs typeface="Courier New" panose="02070309020205020404" pitchFamily="49" charset="0"/>
                <a:sym typeface="Symbol" panose="05050102010706020507" pitchFamily="18" charset="2"/>
              </a:rPr>
              <a:t>chgrp     G    game</a:t>
            </a:r>
          </a:p>
        </p:txBody>
      </p:sp>
      <p:pic>
        <p:nvPicPr>
          <p:cNvPr id="49157" name="Picture 1">
            <a:extLst>
              <a:ext uri="{FF2B5EF4-FFF2-40B4-BE49-F238E27FC236}">
                <a16:creationId xmlns:a16="http://schemas.microsoft.com/office/drawing/2014/main" id="{9E8E3EFE-9190-E1E2-1881-7C05B7235A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3176" y="4660900"/>
            <a:ext cx="25130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7725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876" y="227320"/>
            <a:ext cx="11152187" cy="559572"/>
          </a:xfrm>
        </p:spPr>
        <p:txBody>
          <a:bodyPr wrap="square" lIns="0" tIns="18000" rIns="0" bIns="18000" anchor="ctr" anchorCtr="0">
            <a:spAutoFit/>
          </a:bodyPr>
          <a:lstStyle/>
          <a:p>
            <a:r>
              <a:rPr lang="en-US" sz="3400" dirty="0"/>
              <a:t>File Systems</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3403" y="1090753"/>
            <a:ext cx="11152827" cy="1913789"/>
          </a:xfrm>
        </p:spPr>
        <p:txBody>
          <a:bodyPr wrap="square" lIns="0" tIns="18000" rIns="0" bIns="18000" anchor="ctr" anchorCtr="0">
            <a:spAutoFit/>
          </a:bodyPr>
          <a:lstStyle/>
          <a:p>
            <a:pPr marL="0" indent="0">
              <a:spcBef>
                <a:spcPts val="600"/>
              </a:spcBef>
              <a:buNone/>
            </a:pPr>
            <a:r>
              <a:rPr lang="en-US" sz="2800" dirty="0"/>
              <a:t>Think of a disk as a linear sequence of fixed-size blocks and supporting two operations:</a:t>
            </a:r>
          </a:p>
          <a:p>
            <a:pPr marL="944118" lvl="1" indent="-457200">
              <a:buFont typeface="+mj-lt"/>
              <a:buAutoNum type="arabicPeriod"/>
            </a:pPr>
            <a:r>
              <a:rPr lang="en-US" sz="2800" dirty="0"/>
              <a:t>Read block </a:t>
            </a:r>
            <a:r>
              <a:rPr lang="en-US" sz="2800" b="1" dirty="0"/>
              <a:t>k</a:t>
            </a:r>
            <a:r>
              <a:rPr lang="en-US" sz="2800" dirty="0"/>
              <a:t>.</a:t>
            </a:r>
          </a:p>
          <a:p>
            <a:pPr marL="944118" lvl="1" indent="-457200">
              <a:buFont typeface="+mj-lt"/>
              <a:buAutoNum type="arabicPeriod"/>
            </a:pPr>
            <a:r>
              <a:rPr lang="en-US" sz="2800" dirty="0"/>
              <a:t>Write block </a:t>
            </a:r>
            <a:r>
              <a:rPr lang="en-US" sz="2800" b="1" dirty="0"/>
              <a:t>k</a:t>
            </a:r>
          </a:p>
        </p:txBody>
      </p:sp>
    </p:spTree>
    <p:extLst>
      <p:ext uri="{BB962C8B-B14F-4D97-AF65-F5344CB8AC3E}">
        <p14:creationId xmlns:p14="http://schemas.microsoft.com/office/powerpoint/2010/main" val="624118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E54026A-21FF-246D-A999-EAE4241E1B5F}"/>
              </a:ext>
            </a:extLst>
          </p:cNvPr>
          <p:cNvSpPr>
            <a:spLocks noGrp="1" noChangeArrowheads="1"/>
          </p:cNvSpPr>
          <p:nvPr>
            <p:ph type="title"/>
          </p:nvPr>
        </p:nvSpPr>
        <p:spPr>
          <a:xfrm>
            <a:off x="2473326" y="150813"/>
            <a:ext cx="7737475" cy="576262"/>
          </a:xfrm>
        </p:spPr>
        <p:txBody>
          <a:bodyPr/>
          <a:lstStyle/>
          <a:p>
            <a:pPr eaLnBrk="1" hangingPunct="1"/>
            <a:r>
              <a:rPr lang="en-US" altLang="en-US"/>
              <a:t>A Sample UNIX Directory Listing</a:t>
            </a:r>
          </a:p>
        </p:txBody>
      </p:sp>
      <p:pic>
        <p:nvPicPr>
          <p:cNvPr id="51203" name="Picture 4">
            <a:extLst>
              <a:ext uri="{FF2B5EF4-FFF2-40B4-BE49-F238E27FC236}">
                <a16:creationId xmlns:a16="http://schemas.microsoft.com/office/drawing/2014/main" id="{8355FA17-4C25-A531-C30B-F23C78D68465}"/>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l="722" t="27065" r="722" b="27065"/>
          <a:stretch>
            <a:fillRect/>
          </a:stretch>
        </p:blipFill>
        <p:spPr>
          <a:xfrm>
            <a:off x="2959100" y="1368425"/>
            <a:ext cx="6629400" cy="3030538"/>
          </a:xfrm>
          <a:noFill/>
        </p:spPr>
      </p:pic>
    </p:spTree>
    <p:extLst>
      <p:ext uri="{BB962C8B-B14F-4D97-AF65-F5344CB8AC3E}">
        <p14:creationId xmlns:p14="http://schemas.microsoft.com/office/powerpoint/2010/main" val="3935935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30001"/>
            <a:ext cx="11153086" cy="559572"/>
          </a:xfrm>
        </p:spPr>
        <p:txBody>
          <a:bodyPr wrap="square" lIns="0" tIns="18000" rIns="0" bIns="18000" anchor="ctr" anchorCtr="0">
            <a:spAutoFit/>
          </a:bodyPr>
          <a:lstStyle/>
          <a:p>
            <a:r>
              <a:rPr lang="en-US" sz="3400" dirty="0"/>
              <a:t>Virtual File Systems</a:t>
            </a:r>
          </a:p>
        </p:txBody>
      </p:sp>
      <p:pic>
        <p:nvPicPr>
          <p:cNvPr id="4" name="Picture 3" descr="The figure illustrates the position of the virtual file system.&#10;Long description is available in notes, press F6">
            <a:extLst>
              <a:ext uri="{FF2B5EF4-FFF2-40B4-BE49-F238E27FC236}">
                <a16:creationId xmlns:a16="http://schemas.microsoft.com/office/drawing/2014/main" id="{B8A87328-4F5C-2CE9-80C2-72C05297BCEE}"/>
              </a:ext>
            </a:extLst>
          </p:cNvPr>
          <p:cNvPicPr>
            <a:picLocks noChangeAspect="1"/>
          </p:cNvPicPr>
          <p:nvPr/>
        </p:nvPicPr>
        <p:blipFill>
          <a:blip r:embed="rId3"/>
          <a:srcRect/>
          <a:stretch/>
        </p:blipFill>
        <p:spPr>
          <a:xfrm>
            <a:off x="1895971" y="1099488"/>
            <a:ext cx="8400060" cy="4145675"/>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816971" y="5951011"/>
            <a:ext cx="4564795" cy="313350"/>
          </a:xfrm>
        </p:spPr>
        <p:txBody>
          <a:bodyPr wrap="square" lIns="0" tIns="18000" rIns="0" bIns="18000" anchor="ctr" anchorCtr="0">
            <a:spAutoFit/>
          </a:bodyPr>
          <a:lstStyle/>
          <a:p>
            <a:pPr marL="0" indent="0">
              <a:spcBef>
                <a:spcPts val="600"/>
              </a:spcBef>
              <a:buNone/>
            </a:pPr>
            <a:r>
              <a:rPr lang="en-US" sz="1800" dirty="0"/>
              <a:t>Figure 4.21 Position of the virtual file system.</a:t>
            </a:r>
          </a:p>
        </p:txBody>
      </p:sp>
    </p:spTree>
    <p:extLst>
      <p:ext uri="{BB962C8B-B14F-4D97-AF65-F5344CB8AC3E}">
        <p14:creationId xmlns:p14="http://schemas.microsoft.com/office/powerpoint/2010/main" val="2734608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30001"/>
            <a:ext cx="11153086" cy="559572"/>
          </a:xfrm>
        </p:spPr>
        <p:txBody>
          <a:bodyPr wrap="square" lIns="0" tIns="18000" rIns="0" bIns="18000" anchor="ctr" anchorCtr="0">
            <a:spAutoFit/>
          </a:bodyPr>
          <a:lstStyle/>
          <a:p>
            <a:r>
              <a:rPr lang="en-US" sz="3400" dirty="0"/>
              <a:t>File System Implementation</a:t>
            </a:r>
            <a:endParaRPr lang="en-US" sz="2600" dirty="0"/>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505" y="1094476"/>
            <a:ext cx="11153727" cy="2498564"/>
          </a:xfrm>
        </p:spPr>
        <p:txBody>
          <a:bodyPr wrap="square" lIns="0" tIns="18000" rIns="0" bIns="18000" anchor="ctr" anchorCtr="0">
            <a:spAutoFit/>
          </a:bodyPr>
          <a:lstStyle/>
          <a:p>
            <a:pPr marL="342900" indent="-342900">
              <a:spcBef>
                <a:spcPts val="600"/>
              </a:spcBef>
            </a:pPr>
            <a:r>
              <a:rPr lang="en-US" sz="2800" dirty="0"/>
              <a:t>How to store files?</a:t>
            </a:r>
          </a:p>
          <a:p>
            <a:pPr marL="342900" indent="-342900">
              <a:spcBef>
                <a:spcPts val="600"/>
              </a:spcBef>
            </a:pPr>
            <a:r>
              <a:rPr lang="en-US" sz="2800" dirty="0"/>
              <a:t>How to implement directories?</a:t>
            </a:r>
          </a:p>
          <a:p>
            <a:pPr marL="342900" indent="-342900">
              <a:spcBef>
                <a:spcPts val="600"/>
              </a:spcBef>
            </a:pPr>
            <a:r>
              <a:rPr lang="en-US" sz="2800" dirty="0"/>
              <a:t>How to manage disk space?</a:t>
            </a:r>
          </a:p>
          <a:p>
            <a:pPr marL="342900" indent="-342900">
              <a:spcBef>
                <a:spcPts val="600"/>
              </a:spcBef>
            </a:pPr>
            <a:r>
              <a:rPr lang="en-US" sz="2800" dirty="0"/>
              <a:t>How to ensure file system performance?</a:t>
            </a:r>
          </a:p>
          <a:p>
            <a:pPr marL="342900" indent="-342900">
              <a:spcBef>
                <a:spcPts val="600"/>
              </a:spcBef>
            </a:pPr>
            <a:r>
              <a:rPr lang="en-US" sz="2800" dirty="0"/>
              <a:t>How to ensure file system dependability?</a:t>
            </a:r>
          </a:p>
        </p:txBody>
      </p:sp>
    </p:spTree>
    <p:extLst>
      <p:ext uri="{BB962C8B-B14F-4D97-AF65-F5344CB8AC3E}">
        <p14:creationId xmlns:p14="http://schemas.microsoft.com/office/powerpoint/2010/main" val="3804364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30001"/>
            <a:ext cx="11153086" cy="559572"/>
          </a:xfrm>
        </p:spPr>
        <p:txBody>
          <a:bodyPr wrap="square" lIns="0" tIns="18000" rIns="0" bIns="18000" anchor="ctr" anchorCtr="0">
            <a:spAutoFit/>
          </a:bodyPr>
          <a:lstStyle/>
          <a:p>
            <a:r>
              <a:rPr lang="en-US" sz="3400" dirty="0">
                <a:solidFill>
                  <a:schemeClr val="lt2"/>
                </a:solidFill>
              </a:rPr>
              <a:t>File System Layout</a:t>
            </a:r>
            <a:endParaRPr lang="en-US" sz="3400" dirty="0"/>
          </a:p>
        </p:txBody>
      </p:sp>
      <p:pic>
        <p:nvPicPr>
          <p:cNvPr id="4" name="Picture 3" descr="The figure illustrates a possible file-system layout.&#10;Long description is available in notes, press F6">
            <a:extLst>
              <a:ext uri="{FF2B5EF4-FFF2-40B4-BE49-F238E27FC236}">
                <a16:creationId xmlns:a16="http://schemas.microsoft.com/office/drawing/2014/main" id="{B2DB4D3A-9410-7578-0B29-152DF2ADE5D4}"/>
              </a:ext>
            </a:extLst>
          </p:cNvPr>
          <p:cNvPicPr>
            <a:picLocks noChangeAspect="1"/>
          </p:cNvPicPr>
          <p:nvPr/>
        </p:nvPicPr>
        <p:blipFill>
          <a:blip r:embed="rId3"/>
          <a:stretch>
            <a:fillRect/>
          </a:stretch>
        </p:blipFill>
        <p:spPr>
          <a:xfrm>
            <a:off x="1382140" y="1364103"/>
            <a:ext cx="9427723" cy="3863095"/>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4012481" y="5958084"/>
            <a:ext cx="4173775" cy="313350"/>
          </a:xfrm>
        </p:spPr>
        <p:txBody>
          <a:bodyPr wrap="square" lIns="0" tIns="18000" rIns="0" bIns="18000" anchor="ctr" anchorCtr="0">
            <a:spAutoFit/>
          </a:bodyPr>
          <a:lstStyle/>
          <a:p>
            <a:pPr marL="0" indent="0">
              <a:spcBef>
                <a:spcPts val="600"/>
              </a:spcBef>
              <a:buNone/>
            </a:pPr>
            <a:r>
              <a:rPr lang="en-US" sz="1800" dirty="0"/>
              <a:t>Figure 4.10 A possible file system layout.</a:t>
            </a:r>
          </a:p>
        </p:txBody>
      </p:sp>
    </p:spTree>
    <p:extLst>
      <p:ext uri="{BB962C8B-B14F-4D97-AF65-F5344CB8AC3E}">
        <p14:creationId xmlns:p14="http://schemas.microsoft.com/office/powerpoint/2010/main" val="3033219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30001"/>
            <a:ext cx="11153086" cy="559572"/>
          </a:xfrm>
        </p:spPr>
        <p:txBody>
          <a:bodyPr wrap="square" lIns="0" tIns="18000" rIns="0" bIns="18000" anchor="ctr" anchorCtr="0">
            <a:spAutoFit/>
          </a:bodyPr>
          <a:lstStyle/>
          <a:p>
            <a:r>
              <a:rPr lang="en-US" sz="3400" dirty="0">
                <a:solidFill>
                  <a:schemeClr val="lt2"/>
                </a:solidFill>
              </a:rPr>
              <a:t>Unified Extensible Firmware Interface (</a:t>
            </a:r>
            <a:r>
              <a:rPr lang="en-US" sz="3400" spc="-450" dirty="0">
                <a:solidFill>
                  <a:schemeClr val="lt2"/>
                </a:solidFill>
              </a:rPr>
              <a:t>U E F </a:t>
            </a:r>
            <a:r>
              <a:rPr lang="en-US" sz="3400" dirty="0">
                <a:solidFill>
                  <a:schemeClr val="lt2"/>
                </a:solidFill>
              </a:rPr>
              <a:t>I)</a:t>
            </a:r>
            <a:endParaRPr lang="en-US" sz="3400" dirty="0"/>
          </a:p>
        </p:txBody>
      </p:sp>
      <p:pic>
        <p:nvPicPr>
          <p:cNvPr id="4" name="Picture 3" descr="The figure illustrates Layout for UEFI with partition table.&#10;Long description is available in notes, press F6">
            <a:extLst>
              <a:ext uri="{FF2B5EF4-FFF2-40B4-BE49-F238E27FC236}">
                <a16:creationId xmlns:a16="http://schemas.microsoft.com/office/drawing/2014/main" id="{B2DB4D3A-9410-7578-0B29-152DF2ADE5D4}"/>
              </a:ext>
            </a:extLst>
          </p:cNvPr>
          <p:cNvPicPr>
            <a:picLocks noChangeAspect="1"/>
          </p:cNvPicPr>
          <p:nvPr/>
        </p:nvPicPr>
        <p:blipFill>
          <a:blip r:embed="rId3"/>
          <a:srcRect/>
          <a:stretch/>
        </p:blipFill>
        <p:spPr>
          <a:xfrm>
            <a:off x="684367" y="2522199"/>
            <a:ext cx="10836924" cy="1866087"/>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735506" y="5892847"/>
            <a:ext cx="4727008" cy="313350"/>
          </a:xfrm>
        </p:spPr>
        <p:txBody>
          <a:bodyPr wrap="square" lIns="0" tIns="18000" rIns="0" bIns="18000" anchor="ctr" anchorCtr="0">
            <a:spAutoFit/>
          </a:bodyPr>
          <a:lstStyle/>
          <a:p>
            <a:pPr marL="0" indent="0">
              <a:spcBef>
                <a:spcPts val="600"/>
              </a:spcBef>
              <a:buNone/>
            </a:pPr>
            <a:r>
              <a:rPr lang="en-US" sz="1800" dirty="0"/>
              <a:t>Figure 4.11 Layout for </a:t>
            </a:r>
            <a:r>
              <a:rPr lang="en-US" sz="1800" spc="-250" dirty="0"/>
              <a:t>U E F </a:t>
            </a:r>
            <a:r>
              <a:rPr lang="en-US" sz="1800" dirty="0"/>
              <a:t>I with partition table</a:t>
            </a:r>
          </a:p>
        </p:txBody>
      </p:sp>
    </p:spTree>
    <p:extLst>
      <p:ext uri="{BB962C8B-B14F-4D97-AF65-F5344CB8AC3E}">
        <p14:creationId xmlns:p14="http://schemas.microsoft.com/office/powerpoint/2010/main" val="3583166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30000"/>
            <a:ext cx="11153086" cy="559572"/>
          </a:xfrm>
        </p:spPr>
        <p:txBody>
          <a:bodyPr wrap="square" lIns="0" tIns="18000" rIns="0" bIns="18000" anchor="ctr" anchorCtr="0">
            <a:spAutoFit/>
          </a:bodyPr>
          <a:lstStyle/>
          <a:p>
            <a:r>
              <a:rPr lang="en-US" sz="3400" dirty="0"/>
              <a:t>How to Store Files on the Disk? </a:t>
            </a:r>
            <a:endParaRPr lang="en-US" sz="2600" dirty="0"/>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505" y="1097577"/>
            <a:ext cx="11153727" cy="1482901"/>
          </a:xfrm>
        </p:spPr>
        <p:txBody>
          <a:bodyPr wrap="square" lIns="0" tIns="18000" rIns="0" bIns="18000" anchor="ctr" anchorCtr="0">
            <a:spAutoFit/>
          </a:bodyPr>
          <a:lstStyle/>
          <a:p>
            <a:pPr marL="0" indent="0">
              <a:spcBef>
                <a:spcPts val="600"/>
              </a:spcBef>
              <a:buNone/>
            </a:pPr>
            <a:r>
              <a:rPr lang="en-US" sz="2800" b="1" dirty="0"/>
              <a:t>Contiguous allocation</a:t>
            </a:r>
          </a:p>
          <a:p>
            <a:pPr marL="342900" indent="-342900">
              <a:spcBef>
                <a:spcPts val="600"/>
              </a:spcBef>
            </a:pPr>
            <a:r>
              <a:rPr lang="en-US" sz="2800" dirty="0"/>
              <a:t>Store files as a contiguous stream of bytes</a:t>
            </a:r>
          </a:p>
          <a:p>
            <a:pPr marL="342900" indent="-342900">
              <a:spcBef>
                <a:spcPts val="600"/>
              </a:spcBef>
            </a:pPr>
            <a:r>
              <a:rPr lang="en-US" sz="2800" dirty="0"/>
              <a:t>Requires max file size, prone to fragmentation</a:t>
            </a:r>
          </a:p>
        </p:txBody>
      </p:sp>
    </p:spTree>
    <p:extLst>
      <p:ext uri="{BB962C8B-B14F-4D97-AF65-F5344CB8AC3E}">
        <p14:creationId xmlns:p14="http://schemas.microsoft.com/office/powerpoint/2010/main" val="870111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2EA35938-1E6E-1756-0243-E6863B9ACB41}"/>
              </a:ext>
            </a:extLst>
          </p:cNvPr>
          <p:cNvSpPr>
            <a:spLocks noGrp="1" noChangeArrowheads="1"/>
          </p:cNvSpPr>
          <p:nvPr>
            <p:ph type="title"/>
          </p:nvPr>
        </p:nvSpPr>
        <p:spPr>
          <a:xfrm>
            <a:off x="1997075" y="198438"/>
            <a:ext cx="8229600" cy="576262"/>
          </a:xfrm>
        </p:spPr>
        <p:txBody>
          <a:bodyPr/>
          <a:lstStyle/>
          <a:p>
            <a:pPr eaLnBrk="1" hangingPunct="1"/>
            <a:r>
              <a:rPr lang="en-US" altLang="en-US"/>
              <a:t>Contiguous Allocation</a:t>
            </a:r>
          </a:p>
        </p:txBody>
      </p:sp>
      <p:sp>
        <p:nvSpPr>
          <p:cNvPr id="29699" name="Rectangle 3">
            <a:extLst>
              <a:ext uri="{FF2B5EF4-FFF2-40B4-BE49-F238E27FC236}">
                <a16:creationId xmlns:a16="http://schemas.microsoft.com/office/drawing/2014/main" id="{ABD0FC62-5D45-62B2-B303-5F731D60520E}"/>
              </a:ext>
            </a:extLst>
          </p:cNvPr>
          <p:cNvSpPr>
            <a:spLocks noGrp="1" noChangeArrowheads="1"/>
          </p:cNvSpPr>
          <p:nvPr>
            <p:ph type="body" idx="1"/>
          </p:nvPr>
        </p:nvSpPr>
        <p:spPr>
          <a:xfrm>
            <a:off x="2330451" y="1233488"/>
            <a:ext cx="3844925" cy="3575050"/>
          </a:xfrm>
        </p:spPr>
        <p:txBody>
          <a:bodyPr/>
          <a:lstStyle/>
          <a:p>
            <a:r>
              <a:rPr lang="en-US" altLang="en-US"/>
              <a:t>Mapping from logical to physical</a:t>
            </a:r>
          </a:p>
        </p:txBody>
      </p:sp>
      <p:grpSp>
        <p:nvGrpSpPr>
          <p:cNvPr id="29700" name="Group 1">
            <a:extLst>
              <a:ext uri="{FF2B5EF4-FFF2-40B4-BE49-F238E27FC236}">
                <a16:creationId xmlns:a16="http://schemas.microsoft.com/office/drawing/2014/main" id="{7727D277-4021-B2BB-735F-57C5D38A724E}"/>
              </a:ext>
            </a:extLst>
          </p:cNvPr>
          <p:cNvGrpSpPr>
            <a:grpSpLocks/>
          </p:cNvGrpSpPr>
          <p:nvPr/>
        </p:nvGrpSpPr>
        <p:grpSpPr bwMode="auto">
          <a:xfrm>
            <a:off x="4179888" y="2127250"/>
            <a:ext cx="1917700" cy="1385888"/>
            <a:chOff x="2655888" y="2127250"/>
            <a:chExt cx="1917700" cy="1385888"/>
          </a:xfrm>
        </p:grpSpPr>
        <p:sp>
          <p:nvSpPr>
            <p:cNvPr id="29703" name="Text Box 4">
              <a:extLst>
                <a:ext uri="{FF2B5EF4-FFF2-40B4-BE49-F238E27FC236}">
                  <a16:creationId xmlns:a16="http://schemas.microsoft.com/office/drawing/2014/main" id="{93B5A2B1-6EB9-7757-7494-8CED26985FCB}"/>
                </a:ext>
              </a:extLst>
            </p:cNvPr>
            <p:cNvSpPr txBox="1">
              <a:spLocks noChangeArrowheads="1"/>
            </p:cNvSpPr>
            <p:nvPr/>
          </p:nvSpPr>
          <p:spPr bwMode="auto">
            <a:xfrm>
              <a:off x="2655888" y="2584450"/>
              <a:ext cx="12652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LA/512</a:t>
              </a:r>
            </a:p>
          </p:txBody>
        </p:sp>
        <p:sp>
          <p:nvSpPr>
            <p:cNvPr id="29704" name="Text Box 5">
              <a:extLst>
                <a:ext uri="{FF2B5EF4-FFF2-40B4-BE49-F238E27FC236}">
                  <a16:creationId xmlns:a16="http://schemas.microsoft.com/office/drawing/2014/main" id="{A0504461-8247-8788-C704-7954E57200AE}"/>
                </a:ext>
              </a:extLst>
            </p:cNvPr>
            <p:cNvSpPr txBox="1">
              <a:spLocks noChangeArrowheads="1"/>
            </p:cNvSpPr>
            <p:nvPr/>
          </p:nvSpPr>
          <p:spPr bwMode="auto">
            <a:xfrm>
              <a:off x="3768725" y="2127250"/>
              <a:ext cx="804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Q</a:t>
              </a:r>
            </a:p>
          </p:txBody>
        </p:sp>
        <p:sp>
          <p:nvSpPr>
            <p:cNvPr id="29705" name="Text Box 6">
              <a:extLst>
                <a:ext uri="{FF2B5EF4-FFF2-40B4-BE49-F238E27FC236}">
                  <a16:creationId xmlns:a16="http://schemas.microsoft.com/office/drawing/2014/main" id="{DF36C878-7E90-70F8-EB22-3A3CC591DE91}"/>
                </a:ext>
              </a:extLst>
            </p:cNvPr>
            <p:cNvSpPr txBox="1">
              <a:spLocks noChangeArrowheads="1"/>
            </p:cNvSpPr>
            <p:nvPr/>
          </p:nvSpPr>
          <p:spPr bwMode="auto">
            <a:xfrm>
              <a:off x="3825875" y="3143250"/>
              <a:ext cx="63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R</a:t>
              </a:r>
            </a:p>
          </p:txBody>
        </p:sp>
        <p:sp>
          <p:nvSpPr>
            <p:cNvPr id="29706" name="Line 7">
              <a:extLst>
                <a:ext uri="{FF2B5EF4-FFF2-40B4-BE49-F238E27FC236}">
                  <a16:creationId xmlns:a16="http://schemas.microsoft.com/office/drawing/2014/main" id="{81FE05B1-28F2-8EDA-6C58-0062291380ED}"/>
                </a:ext>
              </a:extLst>
            </p:cNvPr>
            <p:cNvSpPr>
              <a:spLocks noChangeShapeType="1"/>
            </p:cNvSpPr>
            <p:nvPr/>
          </p:nvSpPr>
          <p:spPr bwMode="auto">
            <a:xfrm flipV="1">
              <a:off x="3675327" y="2437022"/>
              <a:ext cx="309298"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sp>
          <p:nvSpPr>
            <p:cNvPr id="29707" name="Line 8">
              <a:extLst>
                <a:ext uri="{FF2B5EF4-FFF2-40B4-BE49-F238E27FC236}">
                  <a16:creationId xmlns:a16="http://schemas.microsoft.com/office/drawing/2014/main" id="{6B241263-6810-77F0-5E35-33937A1669A8}"/>
                </a:ext>
              </a:extLst>
            </p:cNvPr>
            <p:cNvSpPr>
              <a:spLocks noChangeShapeType="1"/>
            </p:cNvSpPr>
            <p:nvPr/>
          </p:nvSpPr>
          <p:spPr bwMode="auto">
            <a:xfrm>
              <a:off x="3711575" y="2954338"/>
              <a:ext cx="27305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grpSp>
      <p:sp>
        <p:nvSpPr>
          <p:cNvPr id="29701" name="Rectangle 10">
            <a:extLst>
              <a:ext uri="{FF2B5EF4-FFF2-40B4-BE49-F238E27FC236}">
                <a16:creationId xmlns:a16="http://schemas.microsoft.com/office/drawing/2014/main" id="{1BDEBA85-7625-0AFB-9CC2-0E6E4CA873CE}"/>
              </a:ext>
            </a:extLst>
          </p:cNvPr>
          <p:cNvSpPr>
            <a:spLocks noChangeArrowheads="1"/>
          </p:cNvSpPr>
          <p:nvPr/>
        </p:nvSpPr>
        <p:spPr bwMode="auto">
          <a:xfrm>
            <a:off x="2159000" y="3740151"/>
            <a:ext cx="4046538"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342900" indent="-34290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lvl="1" eaLnBrk="1" hangingPunct="1">
              <a:spcBef>
                <a:spcPct val="0"/>
              </a:spcBef>
              <a:buClrTx/>
              <a:buSzTx/>
              <a:buFontTx/>
              <a:buNone/>
            </a:pPr>
            <a:r>
              <a:rPr kumimoji="0" lang="en-US" altLang="en-US"/>
              <a:t>Block to be accessed = Q + starting address</a:t>
            </a:r>
          </a:p>
          <a:p>
            <a:pPr lvl="1" eaLnBrk="1" hangingPunct="1">
              <a:spcBef>
                <a:spcPct val="0"/>
              </a:spcBef>
              <a:buClrTx/>
              <a:buSzTx/>
              <a:buFontTx/>
              <a:buNone/>
            </a:pPr>
            <a:r>
              <a:rPr kumimoji="0" lang="en-US" altLang="en-US"/>
              <a:t>Displacement into block = R</a:t>
            </a:r>
          </a:p>
        </p:txBody>
      </p:sp>
      <p:pic>
        <p:nvPicPr>
          <p:cNvPr id="29702" name="Picture 5">
            <a:extLst>
              <a:ext uri="{FF2B5EF4-FFF2-40B4-BE49-F238E27FC236}">
                <a16:creationId xmlns:a16="http://schemas.microsoft.com/office/drawing/2014/main" id="{3B9F11D1-4887-E6F6-12E0-2F0C86FBE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9225" y="1624014"/>
            <a:ext cx="3576638"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3256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2975" y="225162"/>
            <a:ext cx="11153087" cy="559572"/>
          </a:xfrm>
        </p:spPr>
        <p:txBody>
          <a:bodyPr wrap="square" lIns="0" tIns="18000" rIns="0" bIns="18000" anchor="ctr" anchorCtr="0">
            <a:spAutoFit/>
          </a:bodyPr>
          <a:lstStyle/>
          <a:p>
            <a:r>
              <a:rPr lang="en-US" sz="3400" dirty="0"/>
              <a:t>How to Store Files on the Disk?</a:t>
            </a:r>
            <a:endParaRPr lang="en-US" sz="2600" dirty="0"/>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22975" y="1097173"/>
            <a:ext cx="11153087" cy="1482901"/>
          </a:xfrm>
        </p:spPr>
        <p:txBody>
          <a:bodyPr wrap="square" lIns="0" tIns="18000" rIns="0" bIns="18000" anchor="ctr" anchorCtr="0">
            <a:spAutoFit/>
          </a:bodyPr>
          <a:lstStyle/>
          <a:p>
            <a:pPr marL="0" indent="0">
              <a:spcBef>
                <a:spcPts val="600"/>
              </a:spcBef>
              <a:buNone/>
            </a:pPr>
            <a:r>
              <a:rPr lang="en-US" sz="2800" b="1" dirty="0"/>
              <a:t>Contiguous allocation</a:t>
            </a:r>
          </a:p>
          <a:p>
            <a:pPr marL="342900" indent="-342900">
              <a:spcBef>
                <a:spcPts val="600"/>
              </a:spcBef>
            </a:pPr>
            <a:r>
              <a:rPr lang="en-US" sz="2800" dirty="0"/>
              <a:t>Store files as a contiguous stream of bytes</a:t>
            </a:r>
          </a:p>
          <a:p>
            <a:pPr marL="342900" indent="-342900">
              <a:spcBef>
                <a:spcPts val="600"/>
              </a:spcBef>
            </a:pPr>
            <a:r>
              <a:rPr lang="en-US" sz="2800" dirty="0"/>
              <a:t>Requires max file size, prone to fragmentation</a:t>
            </a:r>
          </a:p>
        </p:txBody>
      </p:sp>
      <p:sp>
        <p:nvSpPr>
          <p:cNvPr id="5" name="Content Placeholder 4">
            <a:extLst>
              <a:ext uri="{FF2B5EF4-FFF2-40B4-BE49-F238E27FC236}">
                <a16:creationId xmlns:a16="http://schemas.microsoft.com/office/drawing/2014/main" id="{202AAAC8-B276-AB67-105B-9B16AC796FC5}"/>
              </a:ext>
            </a:extLst>
          </p:cNvPr>
          <p:cNvSpPr>
            <a:spLocks noGrp="1"/>
          </p:cNvSpPr>
          <p:nvPr>
            <p:ph sz="quarter" idx="15"/>
          </p:nvPr>
        </p:nvSpPr>
        <p:spPr>
          <a:xfrm>
            <a:off x="522975" y="2815213"/>
            <a:ext cx="11153087" cy="1990733"/>
          </a:xfrm>
        </p:spPr>
        <p:txBody>
          <a:bodyPr wrap="square" lIns="0" tIns="18000" rIns="0" bIns="18000" anchor="ctr" anchorCtr="0">
            <a:spAutoFit/>
          </a:bodyPr>
          <a:lstStyle/>
          <a:p>
            <a:pPr marL="0" indent="0">
              <a:spcBef>
                <a:spcPts val="600"/>
              </a:spcBef>
              <a:buNone/>
            </a:pPr>
            <a:r>
              <a:rPr lang="en-US" sz="2800" b="1" kern="1200" dirty="0">
                <a:solidFill>
                  <a:prstClr val="black"/>
                </a:solidFill>
                <a:latin typeface="Arial" panose="020B0604020202020204" pitchFamily="34" charset="0"/>
                <a:ea typeface="+mn-ea"/>
                <a:cs typeface="Arial" panose="020B0604020202020204" pitchFamily="34" charset="0"/>
              </a:rPr>
              <a:t>Block-based strategies</a:t>
            </a:r>
          </a:p>
          <a:p>
            <a:pPr marL="342900" indent="-342900">
              <a:spcBef>
                <a:spcPts val="600"/>
              </a:spcBef>
            </a:pPr>
            <a:r>
              <a:rPr lang="en-US" sz="2800" kern="1200" dirty="0">
                <a:solidFill>
                  <a:prstClr val="black"/>
                </a:solidFill>
                <a:latin typeface="Arial" panose="020B0604020202020204" pitchFamily="34" charset="0"/>
                <a:ea typeface="+mn-ea"/>
                <a:cs typeface="Arial" panose="020B0604020202020204" pitchFamily="34" charset="0"/>
              </a:rPr>
              <a:t>Linked List</a:t>
            </a:r>
          </a:p>
          <a:p>
            <a:pPr marL="342900" indent="-342900">
              <a:spcBef>
                <a:spcPts val="600"/>
              </a:spcBef>
            </a:pPr>
            <a:r>
              <a:rPr lang="en-US" sz="2800" kern="1200" dirty="0">
                <a:solidFill>
                  <a:prstClr val="black"/>
                </a:solidFill>
                <a:latin typeface="Arial" panose="020B0604020202020204" pitchFamily="34" charset="0"/>
                <a:ea typeface="+mn-ea"/>
                <a:cs typeface="Arial" panose="020B0604020202020204" pitchFamily="34" charset="0"/>
              </a:rPr>
              <a:t>File Allocation Table</a:t>
            </a:r>
          </a:p>
          <a:p>
            <a:pPr marL="342900" indent="-342900">
              <a:spcBef>
                <a:spcPts val="600"/>
              </a:spcBef>
            </a:pPr>
            <a:r>
              <a:rPr lang="en-US" sz="2800" kern="1200" dirty="0" err="1">
                <a:solidFill>
                  <a:prstClr val="black"/>
                </a:solidFill>
                <a:latin typeface="Arial" panose="020B0604020202020204" pitchFamily="34" charset="0"/>
                <a:ea typeface="+mn-ea"/>
                <a:cs typeface="Arial" panose="020B0604020202020204" pitchFamily="34" charset="0"/>
              </a:rPr>
              <a:t>i</a:t>
            </a:r>
            <a:r>
              <a:rPr lang="en-US" sz="2800" kern="1200" dirty="0">
                <a:solidFill>
                  <a:prstClr val="black"/>
                </a:solidFill>
                <a:latin typeface="Arial" panose="020B0604020202020204" pitchFamily="34" charset="0"/>
                <a:ea typeface="+mn-ea"/>
                <a:cs typeface="Arial" panose="020B0604020202020204" pitchFamily="34" charset="0"/>
              </a:rPr>
              <a:t>-nodes</a:t>
            </a:r>
          </a:p>
        </p:txBody>
      </p:sp>
    </p:spTree>
    <p:extLst>
      <p:ext uri="{BB962C8B-B14F-4D97-AF65-F5344CB8AC3E}">
        <p14:creationId xmlns:p14="http://schemas.microsoft.com/office/powerpoint/2010/main" val="1013772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E13ED223-6986-500D-A0AB-814C02F30C52}"/>
              </a:ext>
            </a:extLst>
          </p:cNvPr>
          <p:cNvSpPr>
            <a:spLocks noGrp="1" noChangeArrowheads="1"/>
          </p:cNvSpPr>
          <p:nvPr>
            <p:ph type="title"/>
          </p:nvPr>
        </p:nvSpPr>
        <p:spPr>
          <a:xfrm>
            <a:off x="2565400" y="214313"/>
            <a:ext cx="7645400" cy="576262"/>
          </a:xfrm>
        </p:spPr>
        <p:txBody>
          <a:bodyPr/>
          <a:lstStyle/>
          <a:p>
            <a:pPr eaLnBrk="1" hangingPunct="1"/>
            <a:r>
              <a:rPr lang="en-US" altLang="en-US"/>
              <a:t>Linked Allocation</a:t>
            </a:r>
            <a:endParaRPr lang="en-US" altLang="en-US" sz="2400"/>
          </a:p>
        </p:txBody>
      </p:sp>
      <p:pic>
        <p:nvPicPr>
          <p:cNvPr id="35843" name="Picture 5">
            <a:extLst>
              <a:ext uri="{FF2B5EF4-FFF2-40B4-BE49-F238E27FC236}">
                <a16:creationId xmlns:a16="http://schemas.microsoft.com/office/drawing/2014/main" id="{45D4263B-07EB-EF73-CFCA-282264E37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0514" y="1308101"/>
            <a:ext cx="4543425"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2573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396DB240-49BB-2C66-3758-A5449CA48B73}"/>
              </a:ext>
            </a:extLst>
          </p:cNvPr>
          <p:cNvSpPr>
            <a:spLocks noGrp="1" noChangeArrowheads="1"/>
          </p:cNvSpPr>
          <p:nvPr>
            <p:ph type="title"/>
          </p:nvPr>
        </p:nvSpPr>
        <p:spPr>
          <a:xfrm>
            <a:off x="2613026" y="214313"/>
            <a:ext cx="7597775" cy="576262"/>
          </a:xfrm>
        </p:spPr>
        <p:txBody>
          <a:bodyPr/>
          <a:lstStyle/>
          <a:p>
            <a:pPr eaLnBrk="1" hangingPunct="1"/>
            <a:r>
              <a:rPr lang="en-US" altLang="en-US"/>
              <a:t>File-Allocation Table</a:t>
            </a:r>
            <a:endParaRPr lang="en-US" altLang="en-US" sz="2400"/>
          </a:p>
        </p:txBody>
      </p:sp>
      <p:pic>
        <p:nvPicPr>
          <p:cNvPr id="37891" name="Picture 5">
            <a:extLst>
              <a:ext uri="{FF2B5EF4-FFF2-40B4-BE49-F238E27FC236}">
                <a16:creationId xmlns:a16="http://schemas.microsoft.com/office/drawing/2014/main" id="{82ABBCF4-D727-9744-0A4B-81B668FFB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075" y="1233488"/>
            <a:ext cx="5481638"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8099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876" y="227320"/>
            <a:ext cx="11152187" cy="559572"/>
          </a:xfrm>
        </p:spPr>
        <p:txBody>
          <a:bodyPr wrap="square" lIns="0" tIns="18000" rIns="0" bIns="18000" anchor="ctr" anchorCtr="0">
            <a:spAutoFit/>
          </a:bodyPr>
          <a:lstStyle/>
          <a:p>
            <a:r>
              <a:rPr lang="en-US" sz="3400" dirty="0"/>
              <a:t>File Systems</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505" y="1091280"/>
            <a:ext cx="11152186" cy="1990733"/>
          </a:xfrm>
        </p:spPr>
        <p:txBody>
          <a:bodyPr wrap="square" lIns="0" tIns="18000" rIns="0" bIns="18000" anchor="ctr" anchorCtr="0">
            <a:spAutoFit/>
          </a:bodyPr>
          <a:lstStyle/>
          <a:p>
            <a:pPr marL="0" indent="0">
              <a:spcBef>
                <a:spcPts val="600"/>
              </a:spcBef>
              <a:buNone/>
            </a:pPr>
            <a:r>
              <a:rPr lang="en-US" sz="2800" dirty="0"/>
              <a:t>Questions that quickly arise:</a:t>
            </a:r>
          </a:p>
          <a:p>
            <a:pPr marL="829818" lvl="1" indent="-342900"/>
            <a:r>
              <a:rPr lang="en-US" sz="2800" dirty="0"/>
              <a:t>How do you find information?</a:t>
            </a:r>
          </a:p>
          <a:p>
            <a:pPr marL="829818" lvl="1" indent="-342900"/>
            <a:r>
              <a:rPr lang="en-US" sz="2800" dirty="0"/>
              <a:t>How do you keep one user from reading another user’s data?</a:t>
            </a:r>
          </a:p>
          <a:p>
            <a:pPr marL="829818" lvl="1" indent="-342900"/>
            <a:r>
              <a:rPr lang="en-US" sz="2800" dirty="0"/>
              <a:t>How do you know which blocks are free?</a:t>
            </a:r>
          </a:p>
        </p:txBody>
      </p:sp>
    </p:spTree>
    <p:extLst>
      <p:ext uri="{BB962C8B-B14F-4D97-AF65-F5344CB8AC3E}">
        <p14:creationId xmlns:p14="http://schemas.microsoft.com/office/powerpoint/2010/main" val="3895363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9EFD6FF1-0368-742F-53D4-90B6135E933D}"/>
              </a:ext>
            </a:extLst>
          </p:cNvPr>
          <p:cNvSpPr>
            <a:spLocks noGrp="1" noChangeArrowheads="1"/>
          </p:cNvSpPr>
          <p:nvPr>
            <p:ph type="title"/>
          </p:nvPr>
        </p:nvSpPr>
        <p:spPr>
          <a:xfrm>
            <a:off x="1981200" y="198438"/>
            <a:ext cx="8229600" cy="576262"/>
          </a:xfrm>
        </p:spPr>
        <p:txBody>
          <a:bodyPr/>
          <a:lstStyle/>
          <a:p>
            <a:pPr eaLnBrk="1" hangingPunct="1"/>
            <a:r>
              <a:rPr lang="en-US" altLang="en-US" dirty="0"/>
              <a:t>Indexed Allocation</a:t>
            </a:r>
            <a:endParaRPr lang="en-US" altLang="en-US" sz="2400" dirty="0"/>
          </a:p>
        </p:txBody>
      </p:sp>
      <p:pic>
        <p:nvPicPr>
          <p:cNvPr id="40963" name="Picture 4" descr="11">
            <a:extLst>
              <a:ext uri="{FF2B5EF4-FFF2-40B4-BE49-F238E27FC236}">
                <a16:creationId xmlns:a16="http://schemas.microsoft.com/office/drawing/2014/main" id="{185D6EC2-E6A6-B6FE-C3EC-DC6775BB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8089" y="1230314"/>
            <a:ext cx="4967287"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2092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A4571845-4D46-485D-936F-EC3E1F459FFE}"/>
              </a:ext>
            </a:extLst>
          </p:cNvPr>
          <p:cNvSpPr>
            <a:spLocks noGrp="1" noChangeArrowheads="1"/>
          </p:cNvSpPr>
          <p:nvPr>
            <p:ph type="title"/>
          </p:nvPr>
        </p:nvSpPr>
        <p:spPr>
          <a:xfrm>
            <a:off x="2193925" y="230189"/>
            <a:ext cx="8229600" cy="1050925"/>
          </a:xfrm>
        </p:spPr>
        <p:txBody>
          <a:bodyPr/>
          <a:lstStyle/>
          <a:p>
            <a:pPr eaLnBrk="1" hangingPunct="1"/>
            <a:r>
              <a:rPr lang="en-US" altLang="en-US"/>
              <a:t>Combined Scheme:  UNIX UFS </a:t>
            </a:r>
            <a:br>
              <a:rPr lang="en-US" altLang="en-US" sz="2800"/>
            </a:br>
            <a:endParaRPr lang="en-US" altLang="en-US" sz="2800"/>
          </a:p>
        </p:txBody>
      </p:sp>
      <p:pic>
        <p:nvPicPr>
          <p:cNvPr id="45059" name="Picture 5">
            <a:extLst>
              <a:ext uri="{FF2B5EF4-FFF2-40B4-BE49-F238E27FC236}">
                <a16:creationId xmlns:a16="http://schemas.microsoft.com/office/drawing/2014/main" id="{DE70BB9B-F480-71CF-4B72-701653DF1C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0800" y="1684339"/>
            <a:ext cx="517525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extBox 3">
            <a:extLst>
              <a:ext uri="{FF2B5EF4-FFF2-40B4-BE49-F238E27FC236}">
                <a16:creationId xmlns:a16="http://schemas.microsoft.com/office/drawing/2014/main" id="{B7C539D1-E268-1D4C-A4F9-8DD1626B9AFF}"/>
              </a:ext>
            </a:extLst>
          </p:cNvPr>
          <p:cNvSpPr txBox="1">
            <a:spLocks noChangeArrowheads="1"/>
          </p:cNvSpPr>
          <p:nvPr/>
        </p:nvSpPr>
        <p:spPr bwMode="auto">
          <a:xfrm>
            <a:off x="2343150" y="5788025"/>
            <a:ext cx="7931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More index blocks than can be addressed with 32-bit file pointer</a:t>
            </a:r>
          </a:p>
        </p:txBody>
      </p:sp>
      <p:sp>
        <p:nvSpPr>
          <p:cNvPr id="45061" name="TextBox 1">
            <a:extLst>
              <a:ext uri="{FF2B5EF4-FFF2-40B4-BE49-F238E27FC236}">
                <a16:creationId xmlns:a16="http://schemas.microsoft.com/office/drawing/2014/main" id="{400B7BD5-491E-5FFD-A2AF-D0714C2554DC}"/>
              </a:ext>
            </a:extLst>
          </p:cNvPr>
          <p:cNvSpPr txBox="1">
            <a:spLocks noChangeArrowheads="1"/>
          </p:cNvSpPr>
          <p:nvPr/>
        </p:nvSpPr>
        <p:spPr bwMode="auto">
          <a:xfrm>
            <a:off x="2335213" y="1111250"/>
            <a:ext cx="7512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4K bytes per block, 32-bit addresses</a:t>
            </a:r>
          </a:p>
        </p:txBody>
      </p:sp>
    </p:spTree>
    <p:extLst>
      <p:ext uri="{BB962C8B-B14F-4D97-AF65-F5344CB8AC3E}">
        <p14:creationId xmlns:p14="http://schemas.microsoft.com/office/powerpoint/2010/main" val="64533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25151"/>
            <a:ext cx="11153087" cy="559572"/>
          </a:xfrm>
        </p:spPr>
        <p:txBody>
          <a:bodyPr wrap="square" lIns="0" tIns="18000" rIns="0" bIns="18000" anchor="ctr" anchorCtr="0">
            <a:spAutoFit/>
          </a:bodyPr>
          <a:lstStyle/>
          <a:p>
            <a:r>
              <a:rPr lang="en-US" sz="3400" dirty="0"/>
              <a:t>Implementing Files I-nodes</a:t>
            </a:r>
          </a:p>
        </p:txBody>
      </p:sp>
      <p:pic>
        <p:nvPicPr>
          <p:cNvPr id="5" name="Picture 4" descr="The figure illustrates an example i-node.&#10;Long description is available in notes, press F6">
            <a:extLst>
              <a:ext uri="{FF2B5EF4-FFF2-40B4-BE49-F238E27FC236}">
                <a16:creationId xmlns:a16="http://schemas.microsoft.com/office/drawing/2014/main" id="{AB4F7D4D-E2A4-37BC-EA11-43952B3F2ED0}"/>
              </a:ext>
            </a:extLst>
          </p:cNvPr>
          <p:cNvPicPr>
            <a:picLocks noChangeAspect="1"/>
          </p:cNvPicPr>
          <p:nvPr/>
        </p:nvPicPr>
        <p:blipFill>
          <a:blip r:embed="rId3"/>
          <a:srcRect/>
          <a:stretch/>
        </p:blipFill>
        <p:spPr>
          <a:xfrm>
            <a:off x="3827351" y="1008766"/>
            <a:ext cx="4537299" cy="4754278"/>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4527497" y="5955931"/>
            <a:ext cx="3132352" cy="313350"/>
          </a:xfrm>
        </p:spPr>
        <p:txBody>
          <a:bodyPr wrap="square" lIns="0" tIns="18000" rIns="0" bIns="18000" anchor="ctr" anchorCtr="0">
            <a:spAutoFit/>
          </a:bodyPr>
          <a:lstStyle/>
          <a:p>
            <a:pPr marL="0" indent="0">
              <a:buNone/>
            </a:pPr>
            <a:r>
              <a:rPr lang="en-US" altLang="en-US" sz="1800" dirty="0"/>
              <a:t>Figure 4.15 An example i-node</a:t>
            </a:r>
          </a:p>
        </p:txBody>
      </p:sp>
    </p:spTree>
    <p:extLst>
      <p:ext uri="{BB962C8B-B14F-4D97-AF65-F5344CB8AC3E}">
        <p14:creationId xmlns:p14="http://schemas.microsoft.com/office/powerpoint/2010/main" val="3274304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30001"/>
            <a:ext cx="11153086" cy="559572"/>
          </a:xfrm>
        </p:spPr>
        <p:txBody>
          <a:bodyPr wrap="square" lIns="0" tIns="18000" rIns="0" bIns="18000" anchor="ctr" anchorCtr="0">
            <a:spAutoFit/>
          </a:bodyPr>
          <a:lstStyle/>
          <a:p>
            <a:r>
              <a:rPr lang="en-US" sz="3400" spc="-500" dirty="0"/>
              <a:t>F A T </a:t>
            </a:r>
            <a:r>
              <a:rPr lang="en-US" sz="3400" dirty="0"/>
              <a:t>12/</a:t>
            </a:r>
            <a:r>
              <a:rPr lang="en-US" sz="3400" spc="-500" dirty="0"/>
              <a:t>F A T </a:t>
            </a:r>
            <a:r>
              <a:rPr lang="en-US" sz="3400" dirty="0"/>
              <a:t>16 Layout</a:t>
            </a:r>
          </a:p>
        </p:txBody>
      </p:sp>
      <p:pic>
        <p:nvPicPr>
          <p:cNvPr id="5" name="Picture 4" descr="An illustration of F A T 12 forward slash F A T 16 in a rectangular figure.&#10;Long description is available in notes, press F6">
            <a:extLst>
              <a:ext uri="{FF2B5EF4-FFF2-40B4-BE49-F238E27FC236}">
                <a16:creationId xmlns:a16="http://schemas.microsoft.com/office/drawing/2014/main" id="{D83D87B9-064B-D4CD-03A7-9E1648F061BD}"/>
              </a:ext>
            </a:extLst>
          </p:cNvPr>
          <p:cNvPicPr>
            <a:picLocks noChangeAspect="1"/>
          </p:cNvPicPr>
          <p:nvPr/>
        </p:nvPicPr>
        <p:blipFill>
          <a:blip r:embed="rId3"/>
          <a:stretch>
            <a:fillRect/>
          </a:stretch>
        </p:blipFill>
        <p:spPr>
          <a:xfrm>
            <a:off x="1578784" y="1582535"/>
            <a:ext cx="9051684" cy="1311680"/>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505" y="3441963"/>
            <a:ext cx="11153727" cy="2498564"/>
          </a:xfrm>
        </p:spPr>
        <p:txBody>
          <a:bodyPr wrap="square" lIns="0" tIns="18000" rIns="0" bIns="18000" anchor="ctr" anchorCtr="0">
            <a:spAutoFit/>
          </a:bodyPr>
          <a:lstStyle/>
          <a:p>
            <a:pPr marL="342900" indent="-342900">
              <a:spcBef>
                <a:spcPts val="600"/>
              </a:spcBef>
            </a:pPr>
            <a:r>
              <a:rPr lang="en-US" sz="2800" dirty="0"/>
              <a:t>Reserved later used for </a:t>
            </a:r>
            <a:r>
              <a:rPr lang="en-US" sz="2800" spc="-300" dirty="0"/>
              <a:t>F </a:t>
            </a:r>
            <a:r>
              <a:rPr lang="en-US" sz="2800" dirty="0"/>
              <a:t>S information</a:t>
            </a:r>
          </a:p>
          <a:p>
            <a:pPr marL="342900" indent="-342900">
              <a:spcBef>
                <a:spcPts val="600"/>
              </a:spcBef>
            </a:pPr>
            <a:r>
              <a:rPr lang="en-US" sz="2800" spc="-300" dirty="0"/>
              <a:t>F A </a:t>
            </a:r>
            <a:r>
              <a:rPr lang="en-US" sz="2800" dirty="0"/>
              <a:t>T #1/#2: </a:t>
            </a:r>
            <a:r>
              <a:rPr lang="en-US" sz="2800" dirty="0" err="1"/>
              <a:t>preallocated</a:t>
            </a:r>
            <a:r>
              <a:rPr lang="en-US" sz="2800" dirty="0"/>
              <a:t> File Allocation Tables</a:t>
            </a:r>
          </a:p>
          <a:p>
            <a:pPr marL="342900" indent="-342900">
              <a:spcBef>
                <a:spcPts val="600"/>
              </a:spcBef>
            </a:pPr>
            <a:r>
              <a:rPr lang="en-US" sz="2800" dirty="0" err="1"/>
              <a:t>Preallocated</a:t>
            </a:r>
            <a:r>
              <a:rPr lang="en-US" sz="2800" dirty="0"/>
              <a:t> root directory</a:t>
            </a:r>
          </a:p>
          <a:p>
            <a:pPr marL="342900" indent="-342900">
              <a:spcBef>
                <a:spcPts val="600"/>
              </a:spcBef>
            </a:pPr>
            <a:r>
              <a:rPr lang="en-US" sz="2800" dirty="0"/>
              <a:t>Clusters represent addressable blocks:</a:t>
            </a:r>
          </a:p>
          <a:p>
            <a:pPr marL="829818" lvl="1" indent="-342900"/>
            <a:r>
              <a:rPr lang="en-US" sz="2800" spc="-300" dirty="0"/>
              <a:t>F A </a:t>
            </a:r>
            <a:r>
              <a:rPr lang="en-US" sz="2800" dirty="0"/>
              <a:t>T contains chains indexed by starting cluster</a:t>
            </a:r>
          </a:p>
        </p:txBody>
      </p:sp>
    </p:spTree>
    <p:extLst>
      <p:ext uri="{BB962C8B-B14F-4D97-AF65-F5344CB8AC3E}">
        <p14:creationId xmlns:p14="http://schemas.microsoft.com/office/powerpoint/2010/main" val="1207707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25151"/>
            <a:ext cx="11153087" cy="559572"/>
          </a:xfrm>
        </p:spPr>
        <p:txBody>
          <a:bodyPr wrap="square" lIns="0" tIns="18000" rIns="0" bIns="18000" anchor="ctr" anchorCtr="0">
            <a:spAutoFit/>
          </a:bodyPr>
          <a:lstStyle/>
          <a:p>
            <a:r>
              <a:rPr lang="en-US" sz="3400" spc="-500" dirty="0"/>
              <a:t>U N I </a:t>
            </a:r>
            <a:r>
              <a:rPr lang="en-US" sz="3400" dirty="0"/>
              <a:t>X Directory Entry</a:t>
            </a:r>
          </a:p>
        </p:txBody>
      </p:sp>
      <p:pic>
        <p:nvPicPr>
          <p:cNvPr id="6" name="Picture 5" descr="The figure illustrates a UNIX V7 directory entry.&#10;Long description is available in notes, press F6">
            <a:extLst>
              <a:ext uri="{FF2B5EF4-FFF2-40B4-BE49-F238E27FC236}">
                <a16:creationId xmlns:a16="http://schemas.microsoft.com/office/drawing/2014/main" id="{58C7DC4A-4CDE-2FFF-8E06-3B0BA9C42B3A}"/>
              </a:ext>
            </a:extLst>
          </p:cNvPr>
          <p:cNvPicPr>
            <a:picLocks noChangeAspect="1"/>
          </p:cNvPicPr>
          <p:nvPr/>
        </p:nvPicPr>
        <p:blipFill>
          <a:blip r:embed="rId3"/>
          <a:stretch>
            <a:fillRect/>
          </a:stretch>
        </p:blipFill>
        <p:spPr>
          <a:xfrm>
            <a:off x="2743132" y="1125796"/>
            <a:ext cx="6722991" cy="2997948"/>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22975" y="4353043"/>
            <a:ext cx="11131574" cy="1990733"/>
          </a:xfrm>
        </p:spPr>
        <p:txBody>
          <a:bodyPr wrap="square" lIns="0" tIns="18000" rIns="0" bIns="18000" anchor="ctr" anchorCtr="0">
            <a:spAutoFit/>
          </a:bodyPr>
          <a:lstStyle/>
          <a:p>
            <a:pPr marL="342900" indent="-342900">
              <a:spcBef>
                <a:spcPts val="600"/>
              </a:spcBef>
            </a:pPr>
            <a:r>
              <a:rPr lang="en-US" altLang="en-US" sz="2800" dirty="0"/>
              <a:t>Directory entry stores only name and #</a:t>
            </a:r>
            <a:r>
              <a:rPr lang="en-US" altLang="en-US" sz="2800" dirty="0" err="1"/>
              <a:t>i</a:t>
            </a:r>
            <a:r>
              <a:rPr lang="en-US" altLang="en-US" sz="2800" dirty="0"/>
              <a:t>-node</a:t>
            </a:r>
          </a:p>
          <a:p>
            <a:pPr marL="342900" indent="-342900">
              <a:spcBef>
                <a:spcPts val="600"/>
              </a:spcBef>
            </a:pPr>
            <a:r>
              <a:rPr lang="en-US" altLang="en-US" sz="2800" dirty="0"/>
              <a:t>Attributes are stored in the </a:t>
            </a:r>
            <a:r>
              <a:rPr lang="en-US" altLang="en-US" sz="2800" dirty="0" err="1"/>
              <a:t>i</a:t>
            </a:r>
            <a:r>
              <a:rPr lang="en-US" altLang="en-US" sz="2800" dirty="0"/>
              <a:t>-node</a:t>
            </a:r>
          </a:p>
          <a:p>
            <a:pPr marL="342900" indent="-342900">
              <a:spcBef>
                <a:spcPts val="600"/>
              </a:spcBef>
            </a:pPr>
            <a:r>
              <a:rPr lang="en-US" altLang="en-US" sz="2800" dirty="0"/>
              <a:t>One </a:t>
            </a:r>
            <a:r>
              <a:rPr lang="en-US" altLang="en-US" sz="2800" dirty="0" err="1"/>
              <a:t>i</a:t>
            </a:r>
            <a:r>
              <a:rPr lang="en-US" altLang="en-US" sz="2800" dirty="0"/>
              <a:t>-node per file, first </a:t>
            </a:r>
            <a:r>
              <a:rPr lang="en-US" altLang="en-US" sz="2800" dirty="0" err="1"/>
              <a:t>i</a:t>
            </a:r>
            <a:r>
              <a:rPr lang="en-US" altLang="en-US" sz="2800" dirty="0"/>
              <a:t>-node is the root</a:t>
            </a:r>
          </a:p>
          <a:p>
            <a:pPr marL="342900" indent="-342900">
              <a:spcBef>
                <a:spcPts val="600"/>
              </a:spcBef>
            </a:pPr>
            <a:r>
              <a:rPr lang="en-US" altLang="en-US" sz="2800" dirty="0"/>
              <a:t>Where are </a:t>
            </a:r>
            <a:r>
              <a:rPr lang="en-US" altLang="en-US" sz="2800" dirty="0" err="1"/>
              <a:t>i</a:t>
            </a:r>
            <a:r>
              <a:rPr lang="en-US" altLang="en-US" sz="2800" dirty="0"/>
              <a:t>-nodes stored?</a:t>
            </a:r>
          </a:p>
        </p:txBody>
      </p:sp>
    </p:spTree>
    <p:extLst>
      <p:ext uri="{BB962C8B-B14F-4D97-AF65-F5344CB8AC3E}">
        <p14:creationId xmlns:p14="http://schemas.microsoft.com/office/powerpoint/2010/main" val="780250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198369"/>
            <a:ext cx="11153087" cy="559572"/>
          </a:xfrm>
        </p:spPr>
        <p:txBody>
          <a:bodyPr wrap="square" lIns="0" tIns="18000" rIns="0" bIns="18000" anchor="ctr" anchorCtr="0">
            <a:spAutoFit/>
          </a:bodyPr>
          <a:lstStyle/>
          <a:p>
            <a:r>
              <a:rPr lang="en-US" sz="3400" dirty="0"/>
              <a:t>Hard Links v</a:t>
            </a:r>
            <a:r>
              <a:rPr lang="en-US" sz="100" dirty="0"/>
              <a:t>ersu</a:t>
            </a:r>
            <a:r>
              <a:rPr lang="en-US" sz="3400" dirty="0"/>
              <a:t>s. Soft Links</a:t>
            </a:r>
          </a:p>
        </p:txBody>
      </p:sp>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522975" y="1096089"/>
            <a:ext cx="11153087" cy="4022058"/>
          </a:xfrm>
        </p:spPr>
        <p:txBody>
          <a:bodyPr wrap="square" lIns="0" tIns="18000" rIns="0" bIns="18000" anchor="ctr" anchorCtr="0">
            <a:spAutoFit/>
          </a:bodyPr>
          <a:lstStyle/>
          <a:p>
            <a:pPr marL="342900" indent="-342900">
              <a:spcBef>
                <a:spcPts val="600"/>
              </a:spcBef>
            </a:pPr>
            <a:r>
              <a:rPr lang="en-US" sz="2800" b="1" dirty="0"/>
              <a:t>Hard links </a:t>
            </a:r>
            <a:r>
              <a:rPr lang="en-US" sz="2800" dirty="0"/>
              <a:t>reference a shared file (</a:t>
            </a:r>
            <a:r>
              <a:rPr lang="en-US" sz="2800" dirty="0" err="1"/>
              <a:t>i</a:t>
            </a:r>
            <a:r>
              <a:rPr lang="en-US" sz="2800" dirty="0"/>
              <a:t>-node)</a:t>
            </a:r>
          </a:p>
          <a:p>
            <a:pPr marL="829818" lvl="1" indent="-342900"/>
            <a:r>
              <a:rPr lang="en-US" sz="2800" dirty="0"/>
              <a:t>The file is removed only with no hard links left</a:t>
            </a:r>
          </a:p>
          <a:p>
            <a:pPr marL="829818" lvl="1" indent="-342900"/>
            <a:r>
              <a:rPr lang="en-US" sz="2800" dirty="0"/>
              <a:t>Space-efficient (only 1 directory entry per hard link)</a:t>
            </a:r>
          </a:p>
          <a:p>
            <a:pPr marL="829818" lvl="1" indent="-342900"/>
            <a:r>
              <a:rPr lang="en-US" sz="2800" dirty="0"/>
              <a:t>Good to manage shared files across owners</a:t>
            </a:r>
          </a:p>
          <a:p>
            <a:pPr marL="342900" indent="-342900">
              <a:spcBef>
                <a:spcPts val="600"/>
              </a:spcBef>
            </a:pPr>
            <a:r>
              <a:rPr lang="en-US" sz="2800" b="1" dirty="0"/>
              <a:t>Soft</a:t>
            </a:r>
            <a:r>
              <a:rPr lang="en-US" sz="2800" dirty="0"/>
              <a:t> (or </a:t>
            </a:r>
            <a:r>
              <a:rPr lang="en-US" sz="2800" b="1" dirty="0"/>
              <a:t>symbolic</a:t>
            </a:r>
            <a:r>
              <a:rPr lang="en-US" sz="2800" dirty="0"/>
              <a:t>) </a:t>
            </a:r>
            <a:r>
              <a:rPr lang="en-US" sz="2800" b="1" dirty="0"/>
              <a:t>links </a:t>
            </a:r>
            <a:r>
              <a:rPr lang="en-US" sz="2800" dirty="0"/>
              <a:t>reference a file name</a:t>
            </a:r>
          </a:p>
          <a:p>
            <a:pPr marL="829818" lvl="1" indent="-342900"/>
            <a:r>
              <a:rPr lang="en-US" sz="2800" dirty="0"/>
              <a:t>Removing the file renders its soft links invalid</a:t>
            </a:r>
          </a:p>
          <a:p>
            <a:pPr marL="829818" lvl="1" indent="-342900"/>
            <a:r>
              <a:rPr lang="en-US" sz="2800" dirty="0"/>
              <a:t>Less space-efficient (need 1 </a:t>
            </a:r>
            <a:r>
              <a:rPr lang="en-US" sz="2800" dirty="0" err="1"/>
              <a:t>i</a:t>
            </a:r>
            <a:r>
              <a:rPr lang="en-US" sz="2800" dirty="0"/>
              <a:t>-node per soft link)</a:t>
            </a:r>
          </a:p>
          <a:p>
            <a:pPr marL="829818" lvl="1" indent="-342900"/>
            <a:r>
              <a:rPr lang="en-US" sz="2800" dirty="0"/>
              <a:t>More flexible (can reference file names across </a:t>
            </a:r>
            <a:r>
              <a:rPr lang="en-US" sz="2800" spc="-300" dirty="0"/>
              <a:t>F </a:t>
            </a:r>
            <a:r>
              <a:rPr lang="en-US" sz="2800" dirty="0" err="1"/>
              <a:t>Ses</a:t>
            </a:r>
            <a:r>
              <a:rPr lang="en-US" sz="2800" dirty="0"/>
              <a:t>)</a:t>
            </a:r>
          </a:p>
        </p:txBody>
      </p:sp>
    </p:spTree>
    <p:extLst>
      <p:ext uri="{BB962C8B-B14F-4D97-AF65-F5344CB8AC3E}">
        <p14:creationId xmlns:p14="http://schemas.microsoft.com/office/powerpoint/2010/main" val="3562665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25146"/>
            <a:ext cx="11153087" cy="559572"/>
          </a:xfrm>
        </p:spPr>
        <p:txBody>
          <a:bodyPr wrap="square" lIns="0" tIns="18000" rIns="0" bIns="18000" anchor="ctr" anchorCtr="0">
            <a:spAutoFit/>
          </a:bodyPr>
          <a:lstStyle/>
          <a:p>
            <a:r>
              <a:rPr lang="en-US" sz="3400" dirty="0"/>
              <a:t>Block Size</a:t>
            </a:r>
          </a:p>
        </p:txBody>
      </p:sp>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522975" y="1099994"/>
            <a:ext cx="11153087" cy="3006395"/>
          </a:xfrm>
        </p:spPr>
        <p:txBody>
          <a:bodyPr wrap="square" lIns="0" tIns="18000" rIns="0" bIns="18000" anchor="ctr" anchorCtr="0">
            <a:spAutoFit/>
          </a:bodyPr>
          <a:lstStyle/>
          <a:p>
            <a:pPr marL="342900" indent="-342900">
              <a:spcBef>
                <a:spcPts val="600"/>
              </a:spcBef>
            </a:pPr>
            <a:r>
              <a:rPr lang="en-US" sz="2800" dirty="0"/>
              <a:t>How do choose the block size?</a:t>
            </a:r>
          </a:p>
          <a:p>
            <a:pPr marL="342900" indent="-342900">
              <a:spcBef>
                <a:spcPts val="600"/>
              </a:spcBef>
            </a:pPr>
            <a:r>
              <a:rPr lang="en-US" sz="2800" dirty="0"/>
              <a:t>Important speed-space tradeoff to consider</a:t>
            </a:r>
          </a:p>
          <a:p>
            <a:pPr marL="342900" indent="-342900">
              <a:spcBef>
                <a:spcPts val="600"/>
              </a:spcBef>
            </a:pPr>
            <a:r>
              <a:rPr lang="en-US" sz="2800" dirty="0"/>
              <a:t>Larger block sizes allow transferring more data per block</a:t>
            </a:r>
          </a:p>
          <a:p>
            <a:pPr marL="829818" lvl="1" indent="-342900"/>
            <a:r>
              <a:rPr lang="en-US" sz="2800" dirty="0"/>
              <a:t>Better overall data rates</a:t>
            </a:r>
          </a:p>
          <a:p>
            <a:pPr marL="342900" indent="-342900">
              <a:spcBef>
                <a:spcPts val="600"/>
              </a:spcBef>
            </a:pPr>
            <a:r>
              <a:rPr lang="en-US" sz="2800" dirty="0"/>
              <a:t>Smaller block sizes reduce space overhead for small files</a:t>
            </a:r>
          </a:p>
          <a:p>
            <a:pPr marL="829818" lvl="1" indent="-342900"/>
            <a:r>
              <a:rPr lang="en-US" sz="2800" dirty="0"/>
              <a:t>Less fragmentation</a:t>
            </a:r>
          </a:p>
        </p:txBody>
      </p:sp>
    </p:spTree>
    <p:extLst>
      <p:ext uri="{BB962C8B-B14F-4D97-AF65-F5344CB8AC3E}">
        <p14:creationId xmlns:p14="http://schemas.microsoft.com/office/powerpoint/2010/main" val="1298869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25146"/>
            <a:ext cx="11153087" cy="559572"/>
          </a:xfrm>
        </p:spPr>
        <p:txBody>
          <a:bodyPr wrap="square" lIns="0" tIns="18000" rIns="0" bIns="18000" anchor="ctr" anchorCtr="0">
            <a:spAutoFit/>
          </a:bodyPr>
          <a:lstStyle/>
          <a:p>
            <a:r>
              <a:rPr lang="en-US" sz="3400" dirty="0"/>
              <a:t>Block Size Impact</a:t>
            </a:r>
          </a:p>
        </p:txBody>
      </p:sp>
      <p:pic>
        <p:nvPicPr>
          <p:cNvPr id="5" name="Picture 4" descr="The figure illustrates a graph in which the dashed curve (left-hand scale) gives the data rate of a disk. The solid curve (right-hand scale) gives the disk-space efficiency. All files are 4 KB.&#10;Long description is available in notes, press F6">
            <a:extLst>
              <a:ext uri="{FF2B5EF4-FFF2-40B4-BE49-F238E27FC236}">
                <a16:creationId xmlns:a16="http://schemas.microsoft.com/office/drawing/2014/main" id="{C4B250BA-D27E-D796-835E-B7D6F55EADFA}"/>
              </a:ext>
            </a:extLst>
          </p:cNvPr>
          <p:cNvPicPr>
            <a:picLocks noChangeAspect="1"/>
          </p:cNvPicPr>
          <p:nvPr/>
        </p:nvPicPr>
        <p:blipFill>
          <a:blip r:embed="rId3"/>
          <a:stretch>
            <a:fillRect/>
          </a:stretch>
        </p:blipFill>
        <p:spPr>
          <a:xfrm>
            <a:off x="2444086" y="1098074"/>
            <a:ext cx="7303830" cy="3709352"/>
          </a:xfrm>
          <a:prstGeom prst="rect">
            <a:avLst/>
          </a:prstGeom>
        </p:spPr>
      </p:pic>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2032998" y="5383695"/>
            <a:ext cx="8133040" cy="590349"/>
          </a:xfrm>
        </p:spPr>
        <p:txBody>
          <a:bodyPr wrap="square" lIns="0" tIns="18000" rIns="0" bIns="18000" anchor="ctr" anchorCtr="0">
            <a:spAutoFit/>
          </a:bodyPr>
          <a:lstStyle/>
          <a:p>
            <a:pPr marL="0" indent="0">
              <a:spcBef>
                <a:spcPts val="600"/>
              </a:spcBef>
              <a:buNone/>
            </a:pPr>
            <a:r>
              <a:rPr lang="en-US" sz="1800" dirty="0"/>
              <a:t>Figure 4.23 The dashed curve (left-hand scale) gives the data rate of a disk. The solid curve (right-hand scale) gives the disk space efficiency. All files are 4 </a:t>
            </a:r>
            <a:r>
              <a:rPr lang="en-US" sz="1800" spc="-300" dirty="0"/>
              <a:t>K </a:t>
            </a:r>
            <a:r>
              <a:rPr lang="en-US" sz="1800" dirty="0"/>
              <a:t>B.</a:t>
            </a:r>
          </a:p>
        </p:txBody>
      </p:sp>
    </p:spTree>
    <p:extLst>
      <p:ext uri="{BB962C8B-B14F-4D97-AF65-F5344CB8AC3E}">
        <p14:creationId xmlns:p14="http://schemas.microsoft.com/office/powerpoint/2010/main" val="1165331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415E1D93-6051-845C-2FB0-E0EC1A530E69}"/>
              </a:ext>
            </a:extLst>
          </p:cNvPr>
          <p:cNvSpPr>
            <a:spLocks noGrp="1" noChangeArrowheads="1"/>
          </p:cNvSpPr>
          <p:nvPr>
            <p:ph type="title"/>
          </p:nvPr>
        </p:nvSpPr>
        <p:spPr>
          <a:xfrm>
            <a:off x="2682876" y="198438"/>
            <a:ext cx="7527925" cy="576262"/>
          </a:xfrm>
        </p:spPr>
        <p:txBody>
          <a:bodyPr/>
          <a:lstStyle/>
          <a:p>
            <a:pPr eaLnBrk="1" hangingPunct="1"/>
            <a:r>
              <a:rPr lang="en-US" altLang="en-US"/>
              <a:t>Free-Space Management</a:t>
            </a:r>
          </a:p>
        </p:txBody>
      </p:sp>
      <p:sp>
        <p:nvSpPr>
          <p:cNvPr id="49155" name="Rectangle 3">
            <a:extLst>
              <a:ext uri="{FF2B5EF4-FFF2-40B4-BE49-F238E27FC236}">
                <a16:creationId xmlns:a16="http://schemas.microsoft.com/office/drawing/2014/main" id="{102C30D5-3AA6-E6EA-71D0-CEE5AC2C7F0F}"/>
              </a:ext>
            </a:extLst>
          </p:cNvPr>
          <p:cNvSpPr>
            <a:spLocks noGrp="1" noChangeArrowheads="1"/>
          </p:cNvSpPr>
          <p:nvPr>
            <p:ph type="body" idx="1"/>
          </p:nvPr>
        </p:nvSpPr>
        <p:spPr>
          <a:xfrm>
            <a:off x="2343150" y="1239838"/>
            <a:ext cx="8204200" cy="501650"/>
          </a:xfrm>
        </p:spPr>
        <p:txBody>
          <a:bodyPr/>
          <a:lstStyle/>
          <a:p>
            <a:r>
              <a:rPr lang="en-US" altLang="en-US"/>
              <a:t>File system maintains </a:t>
            </a:r>
            <a:r>
              <a:rPr lang="en-US" altLang="en-US" b="1">
                <a:solidFill>
                  <a:srgbClr val="3366FF"/>
                </a:solidFill>
              </a:rPr>
              <a:t>free-space list </a:t>
            </a:r>
            <a:r>
              <a:rPr lang="en-US" altLang="en-US"/>
              <a:t>to track available blocks/clusters</a:t>
            </a:r>
          </a:p>
          <a:p>
            <a:pPr lvl="1"/>
            <a:r>
              <a:rPr lang="en-US" altLang="en-US"/>
              <a:t>(Using term </a:t>
            </a:r>
            <a:r>
              <a:rPr lang="ja-JP" altLang="en-US"/>
              <a:t>“</a:t>
            </a:r>
            <a:r>
              <a:rPr lang="en-US" altLang="ja-JP"/>
              <a:t>block</a:t>
            </a:r>
            <a:r>
              <a:rPr lang="ja-JP" altLang="en-US"/>
              <a:t>”</a:t>
            </a:r>
            <a:r>
              <a:rPr lang="en-US" altLang="ja-JP"/>
              <a:t> for simplicity)</a:t>
            </a:r>
          </a:p>
          <a:p>
            <a:r>
              <a:rPr lang="en-US" altLang="en-US" b="1">
                <a:solidFill>
                  <a:srgbClr val="3366FF"/>
                </a:solidFill>
              </a:rPr>
              <a:t>Bit vector </a:t>
            </a:r>
            <a:r>
              <a:rPr lang="en-US" altLang="en-US"/>
              <a:t>or </a:t>
            </a:r>
            <a:r>
              <a:rPr lang="en-US" altLang="en-US" b="1">
                <a:solidFill>
                  <a:srgbClr val="3366FF"/>
                </a:solidFill>
              </a:rPr>
              <a:t>bit map </a:t>
            </a:r>
            <a:r>
              <a:rPr lang="en-US" altLang="en-US"/>
              <a:t> (</a:t>
            </a:r>
            <a:r>
              <a:rPr lang="en-US" altLang="en-US" b="1" i="1"/>
              <a:t>n</a:t>
            </a:r>
            <a:r>
              <a:rPr lang="en-US" altLang="en-US"/>
              <a:t> blocks)</a:t>
            </a:r>
          </a:p>
        </p:txBody>
      </p:sp>
      <p:grpSp>
        <p:nvGrpSpPr>
          <p:cNvPr id="49156" name="Group 1">
            <a:extLst>
              <a:ext uri="{FF2B5EF4-FFF2-40B4-BE49-F238E27FC236}">
                <a16:creationId xmlns:a16="http://schemas.microsoft.com/office/drawing/2014/main" id="{ED459599-615D-9059-8778-DB827EF0F261}"/>
              </a:ext>
            </a:extLst>
          </p:cNvPr>
          <p:cNvGrpSpPr>
            <a:grpSpLocks/>
          </p:cNvGrpSpPr>
          <p:nvPr/>
        </p:nvGrpSpPr>
        <p:grpSpPr bwMode="auto">
          <a:xfrm>
            <a:off x="4154488" y="2446339"/>
            <a:ext cx="3878262" cy="1944687"/>
            <a:chOff x="2784475" y="2216150"/>
            <a:chExt cx="3878263" cy="1944688"/>
          </a:xfrm>
        </p:grpSpPr>
        <p:sp>
          <p:nvSpPr>
            <p:cNvPr id="49160" name="Rectangle 4">
              <a:extLst>
                <a:ext uri="{FF2B5EF4-FFF2-40B4-BE49-F238E27FC236}">
                  <a16:creationId xmlns:a16="http://schemas.microsoft.com/office/drawing/2014/main" id="{DB41B412-7938-4467-85EB-49404708687C}"/>
                </a:ext>
              </a:extLst>
            </p:cNvPr>
            <p:cNvSpPr>
              <a:spLocks noChangeArrowheads="1"/>
            </p:cNvSpPr>
            <p:nvPr/>
          </p:nvSpPr>
          <p:spPr bwMode="auto">
            <a:xfrm>
              <a:off x="3017838" y="2627313"/>
              <a:ext cx="360362"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49161" name="Rectangle 5">
              <a:extLst>
                <a:ext uri="{FF2B5EF4-FFF2-40B4-BE49-F238E27FC236}">
                  <a16:creationId xmlns:a16="http://schemas.microsoft.com/office/drawing/2014/main" id="{C20EBE56-C36B-DD43-9090-5BF131E8679A}"/>
                </a:ext>
              </a:extLst>
            </p:cNvPr>
            <p:cNvSpPr>
              <a:spLocks noChangeArrowheads="1"/>
            </p:cNvSpPr>
            <p:nvPr/>
          </p:nvSpPr>
          <p:spPr bwMode="auto">
            <a:xfrm>
              <a:off x="3346450" y="2627313"/>
              <a:ext cx="360363"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49162" name="Rectangle 6">
              <a:extLst>
                <a:ext uri="{FF2B5EF4-FFF2-40B4-BE49-F238E27FC236}">
                  <a16:creationId xmlns:a16="http://schemas.microsoft.com/office/drawing/2014/main" id="{2DE4E73F-CC19-1AE7-A9C0-1E1A3DF0182E}"/>
                </a:ext>
              </a:extLst>
            </p:cNvPr>
            <p:cNvSpPr>
              <a:spLocks noChangeArrowheads="1"/>
            </p:cNvSpPr>
            <p:nvPr/>
          </p:nvSpPr>
          <p:spPr bwMode="auto">
            <a:xfrm>
              <a:off x="3675063" y="2627313"/>
              <a:ext cx="360362"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49163" name="Rectangle 7">
              <a:extLst>
                <a:ext uri="{FF2B5EF4-FFF2-40B4-BE49-F238E27FC236}">
                  <a16:creationId xmlns:a16="http://schemas.microsoft.com/office/drawing/2014/main" id="{98774B55-715F-D6F1-CB2E-13C3325344CD}"/>
                </a:ext>
              </a:extLst>
            </p:cNvPr>
            <p:cNvSpPr>
              <a:spLocks noChangeArrowheads="1"/>
            </p:cNvSpPr>
            <p:nvPr/>
          </p:nvSpPr>
          <p:spPr bwMode="auto">
            <a:xfrm>
              <a:off x="4003675" y="2627313"/>
              <a:ext cx="360363"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49164" name="Rectangle 8">
              <a:extLst>
                <a:ext uri="{FF2B5EF4-FFF2-40B4-BE49-F238E27FC236}">
                  <a16:creationId xmlns:a16="http://schemas.microsoft.com/office/drawing/2014/main" id="{DECE6945-C04C-12AB-360C-4278D6530867}"/>
                </a:ext>
              </a:extLst>
            </p:cNvPr>
            <p:cNvSpPr>
              <a:spLocks noChangeArrowheads="1"/>
            </p:cNvSpPr>
            <p:nvPr/>
          </p:nvSpPr>
          <p:spPr bwMode="auto">
            <a:xfrm>
              <a:off x="4332288" y="2627313"/>
              <a:ext cx="360362"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49165" name="Rectangle 9">
              <a:extLst>
                <a:ext uri="{FF2B5EF4-FFF2-40B4-BE49-F238E27FC236}">
                  <a16:creationId xmlns:a16="http://schemas.microsoft.com/office/drawing/2014/main" id="{4A1960A0-3864-293F-6661-6C423C2C1823}"/>
                </a:ext>
              </a:extLst>
            </p:cNvPr>
            <p:cNvSpPr>
              <a:spLocks noChangeArrowheads="1"/>
            </p:cNvSpPr>
            <p:nvPr/>
          </p:nvSpPr>
          <p:spPr bwMode="auto">
            <a:xfrm>
              <a:off x="4660900" y="2627313"/>
              <a:ext cx="360363"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49166" name="Rectangle 10">
              <a:extLst>
                <a:ext uri="{FF2B5EF4-FFF2-40B4-BE49-F238E27FC236}">
                  <a16:creationId xmlns:a16="http://schemas.microsoft.com/office/drawing/2014/main" id="{1182F408-F59A-3813-6200-1FCA0F37913D}"/>
                </a:ext>
              </a:extLst>
            </p:cNvPr>
            <p:cNvSpPr>
              <a:spLocks noChangeArrowheads="1"/>
            </p:cNvSpPr>
            <p:nvPr/>
          </p:nvSpPr>
          <p:spPr bwMode="auto">
            <a:xfrm>
              <a:off x="5022850" y="2627313"/>
              <a:ext cx="1219200"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a:t>…</a:t>
              </a:r>
              <a:endParaRPr kumimoji="0" lang="en-US" altLang="en-US"/>
            </a:p>
          </p:txBody>
        </p:sp>
        <p:sp>
          <p:nvSpPr>
            <p:cNvPr id="49167" name="Rectangle 11">
              <a:extLst>
                <a:ext uri="{FF2B5EF4-FFF2-40B4-BE49-F238E27FC236}">
                  <a16:creationId xmlns:a16="http://schemas.microsoft.com/office/drawing/2014/main" id="{71F47257-5D56-C596-A4DE-DC16BDB83539}"/>
                </a:ext>
              </a:extLst>
            </p:cNvPr>
            <p:cNvSpPr>
              <a:spLocks noChangeArrowheads="1"/>
            </p:cNvSpPr>
            <p:nvPr/>
          </p:nvSpPr>
          <p:spPr bwMode="auto">
            <a:xfrm>
              <a:off x="6242050" y="2627313"/>
              <a:ext cx="360363"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49168" name="Text Box 12">
              <a:extLst>
                <a:ext uri="{FF2B5EF4-FFF2-40B4-BE49-F238E27FC236}">
                  <a16:creationId xmlns:a16="http://schemas.microsoft.com/office/drawing/2014/main" id="{D6E8835F-534F-2133-5F13-14AC0BDB1D6F}"/>
                </a:ext>
              </a:extLst>
            </p:cNvPr>
            <p:cNvSpPr txBox="1">
              <a:spLocks noChangeArrowheads="1"/>
            </p:cNvSpPr>
            <p:nvPr/>
          </p:nvSpPr>
          <p:spPr bwMode="auto">
            <a:xfrm>
              <a:off x="3040063" y="221615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0</a:t>
              </a:r>
            </a:p>
          </p:txBody>
        </p:sp>
        <p:sp>
          <p:nvSpPr>
            <p:cNvPr id="49169" name="Text Box 13">
              <a:extLst>
                <a:ext uri="{FF2B5EF4-FFF2-40B4-BE49-F238E27FC236}">
                  <a16:creationId xmlns:a16="http://schemas.microsoft.com/office/drawing/2014/main" id="{DE2C1DD4-A84F-0700-16BA-0DE958758229}"/>
                </a:ext>
              </a:extLst>
            </p:cNvPr>
            <p:cNvSpPr txBox="1">
              <a:spLocks noChangeArrowheads="1"/>
            </p:cNvSpPr>
            <p:nvPr/>
          </p:nvSpPr>
          <p:spPr bwMode="auto">
            <a:xfrm>
              <a:off x="3344863" y="221615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1</a:t>
              </a:r>
            </a:p>
          </p:txBody>
        </p:sp>
        <p:sp>
          <p:nvSpPr>
            <p:cNvPr id="49170" name="Text Box 14">
              <a:extLst>
                <a:ext uri="{FF2B5EF4-FFF2-40B4-BE49-F238E27FC236}">
                  <a16:creationId xmlns:a16="http://schemas.microsoft.com/office/drawing/2014/main" id="{EFA01089-CCF3-D403-F778-28CFCBB349F2}"/>
                </a:ext>
              </a:extLst>
            </p:cNvPr>
            <p:cNvSpPr txBox="1">
              <a:spLocks noChangeArrowheads="1"/>
            </p:cNvSpPr>
            <p:nvPr/>
          </p:nvSpPr>
          <p:spPr bwMode="auto">
            <a:xfrm>
              <a:off x="3802063" y="221615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2</a:t>
              </a:r>
            </a:p>
          </p:txBody>
        </p:sp>
        <p:sp>
          <p:nvSpPr>
            <p:cNvPr id="49171" name="Text Box 15">
              <a:extLst>
                <a:ext uri="{FF2B5EF4-FFF2-40B4-BE49-F238E27FC236}">
                  <a16:creationId xmlns:a16="http://schemas.microsoft.com/office/drawing/2014/main" id="{4C3CE3F5-3B7E-2F3F-711A-49B2F02FF510}"/>
                </a:ext>
              </a:extLst>
            </p:cNvPr>
            <p:cNvSpPr txBox="1">
              <a:spLocks noChangeArrowheads="1"/>
            </p:cNvSpPr>
            <p:nvPr/>
          </p:nvSpPr>
          <p:spPr bwMode="auto">
            <a:xfrm>
              <a:off x="6132513" y="2216150"/>
              <a:ext cx="53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b="1" i="1"/>
                <a:t>n</a:t>
              </a:r>
              <a:r>
                <a:rPr kumimoji="0" lang="en-US" altLang="en-US"/>
                <a:t>-1</a:t>
              </a:r>
            </a:p>
          </p:txBody>
        </p:sp>
        <p:sp>
          <p:nvSpPr>
            <p:cNvPr id="49172" name="Text Box 16">
              <a:extLst>
                <a:ext uri="{FF2B5EF4-FFF2-40B4-BE49-F238E27FC236}">
                  <a16:creationId xmlns:a16="http://schemas.microsoft.com/office/drawing/2014/main" id="{317BE4FB-E600-266E-8130-44BF6320A93F}"/>
                </a:ext>
              </a:extLst>
            </p:cNvPr>
            <p:cNvSpPr txBox="1">
              <a:spLocks noChangeArrowheads="1"/>
            </p:cNvSpPr>
            <p:nvPr/>
          </p:nvSpPr>
          <p:spPr bwMode="auto">
            <a:xfrm>
              <a:off x="2784475" y="3479800"/>
              <a:ext cx="819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bit[</a:t>
              </a:r>
              <a:r>
                <a:rPr kumimoji="0" lang="en-US" altLang="en-US" b="1" i="1"/>
                <a:t>i</a:t>
              </a:r>
              <a:r>
                <a:rPr kumimoji="0" lang="en-US" altLang="en-US"/>
                <a:t>] =</a:t>
              </a:r>
            </a:p>
          </p:txBody>
        </p:sp>
        <p:sp>
          <p:nvSpPr>
            <p:cNvPr id="49173" name="Text Box 17">
              <a:extLst>
                <a:ext uri="{FF2B5EF4-FFF2-40B4-BE49-F238E27FC236}">
                  <a16:creationId xmlns:a16="http://schemas.microsoft.com/office/drawing/2014/main" id="{BAE153A9-F4EB-419F-DBBA-0E9AB33B218A}"/>
                </a:ext>
              </a:extLst>
            </p:cNvPr>
            <p:cNvSpPr txBox="1">
              <a:spLocks noChangeArrowheads="1"/>
            </p:cNvSpPr>
            <p:nvPr/>
          </p:nvSpPr>
          <p:spPr bwMode="auto">
            <a:xfrm rot="-5400000">
              <a:off x="3142456" y="3482182"/>
              <a:ext cx="957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2000">
                  <a:sym typeface="MT Extra" panose="05050102010205020202" pitchFamily="18" charset="2"/>
                </a:rPr>
                <a:t></a:t>
              </a:r>
              <a:endParaRPr kumimoji="0" lang="en-US" altLang="en-US" sz="5400">
                <a:sym typeface="Monotype Sorts" pitchFamily="-84" charset="2"/>
              </a:endParaRPr>
            </a:p>
          </p:txBody>
        </p:sp>
        <p:sp>
          <p:nvSpPr>
            <p:cNvPr id="49174" name="Text Box 18">
              <a:extLst>
                <a:ext uri="{FF2B5EF4-FFF2-40B4-BE49-F238E27FC236}">
                  <a16:creationId xmlns:a16="http://schemas.microsoft.com/office/drawing/2014/main" id="{C5440B64-7CAB-BFD6-5CEF-0115C9E67067}"/>
                </a:ext>
              </a:extLst>
            </p:cNvPr>
            <p:cNvSpPr txBox="1">
              <a:spLocks noChangeArrowheads="1"/>
            </p:cNvSpPr>
            <p:nvPr/>
          </p:nvSpPr>
          <p:spPr bwMode="auto">
            <a:xfrm>
              <a:off x="3879850" y="3281363"/>
              <a:ext cx="24511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1 </a:t>
              </a:r>
              <a:r>
                <a:rPr kumimoji="0" lang="en-US" altLang="en-US">
                  <a:sym typeface="Symbol" panose="05050102010706020507" pitchFamily="18" charset="2"/>
                </a:rPr>
                <a:t> block[</a:t>
              </a:r>
              <a:r>
                <a:rPr kumimoji="0" lang="en-US" altLang="en-US" b="1" i="1">
                  <a:sym typeface="Symbol" panose="05050102010706020507" pitchFamily="18" charset="2"/>
                </a:rPr>
                <a:t>i</a:t>
              </a:r>
              <a:r>
                <a:rPr kumimoji="0" lang="en-US" altLang="en-US">
                  <a:sym typeface="Symbol" panose="05050102010706020507" pitchFamily="18" charset="2"/>
                </a:rPr>
                <a:t>] free</a:t>
              </a:r>
            </a:p>
            <a:p>
              <a:pPr>
                <a:spcBef>
                  <a:spcPct val="50000"/>
                </a:spcBef>
                <a:buClrTx/>
                <a:buSzTx/>
                <a:buFontTx/>
                <a:buNone/>
              </a:pPr>
              <a:r>
                <a:rPr kumimoji="0" lang="en-US" altLang="en-US">
                  <a:sym typeface="Symbol" panose="05050102010706020507" pitchFamily="18" charset="2"/>
                </a:rPr>
                <a:t>0 </a:t>
              </a:r>
              <a:r>
                <a:rPr kumimoji="0" lang="en-US" altLang="en-US"/>
                <a:t> </a:t>
              </a:r>
              <a:r>
                <a:rPr kumimoji="0" lang="en-US" altLang="en-US">
                  <a:sym typeface="Symbol" panose="05050102010706020507" pitchFamily="18" charset="2"/>
                </a:rPr>
                <a:t> block[</a:t>
              </a:r>
              <a:r>
                <a:rPr kumimoji="0" lang="en-US" altLang="en-US" b="1" i="1">
                  <a:sym typeface="Symbol" panose="05050102010706020507" pitchFamily="18" charset="2"/>
                </a:rPr>
                <a:t>i</a:t>
              </a:r>
              <a:r>
                <a:rPr kumimoji="0" lang="en-US" altLang="en-US">
                  <a:sym typeface="Symbol" panose="05050102010706020507" pitchFamily="18" charset="2"/>
                </a:rPr>
                <a:t>] occupied</a:t>
              </a:r>
            </a:p>
          </p:txBody>
        </p:sp>
      </p:grpSp>
      <p:sp>
        <p:nvSpPr>
          <p:cNvPr id="49157" name="Rectangle 19">
            <a:extLst>
              <a:ext uri="{FF2B5EF4-FFF2-40B4-BE49-F238E27FC236}">
                <a16:creationId xmlns:a16="http://schemas.microsoft.com/office/drawing/2014/main" id="{80E793B5-1108-EE12-1FCF-982A45BF9649}"/>
              </a:ext>
            </a:extLst>
          </p:cNvPr>
          <p:cNvSpPr>
            <a:spLocks noChangeArrowheads="1"/>
          </p:cNvSpPr>
          <p:nvPr/>
        </p:nvSpPr>
        <p:spPr bwMode="auto">
          <a:xfrm>
            <a:off x="2660650" y="4427539"/>
            <a:ext cx="70294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20000"/>
              </a:spcBef>
              <a:buClr>
                <a:schemeClr val="folHlink"/>
              </a:buClr>
              <a:buSzTx/>
              <a:buFontTx/>
              <a:buNone/>
            </a:pPr>
            <a:r>
              <a:rPr lang="en-US" altLang="en-US"/>
              <a:t>Block number calculation</a:t>
            </a:r>
          </a:p>
        </p:txBody>
      </p:sp>
      <p:sp>
        <p:nvSpPr>
          <p:cNvPr id="49158" name="Text Box 20">
            <a:extLst>
              <a:ext uri="{FF2B5EF4-FFF2-40B4-BE49-F238E27FC236}">
                <a16:creationId xmlns:a16="http://schemas.microsoft.com/office/drawing/2014/main" id="{39509223-5F27-1D58-6A24-7F76EDD4E6BC}"/>
              </a:ext>
            </a:extLst>
          </p:cNvPr>
          <p:cNvSpPr txBox="1">
            <a:spLocks noChangeArrowheads="1"/>
          </p:cNvSpPr>
          <p:nvPr/>
        </p:nvSpPr>
        <p:spPr bwMode="auto">
          <a:xfrm>
            <a:off x="4337051" y="4956176"/>
            <a:ext cx="30765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t>(number of bits per word) *</a:t>
            </a:r>
          </a:p>
          <a:p>
            <a:pPr>
              <a:spcBef>
                <a:spcPct val="0"/>
              </a:spcBef>
              <a:buClrTx/>
              <a:buSzTx/>
              <a:buFontTx/>
              <a:buNone/>
            </a:pPr>
            <a:r>
              <a:rPr kumimoji="0" lang="en-US" altLang="en-US"/>
              <a:t>(number of 0-value words) +</a:t>
            </a:r>
          </a:p>
          <a:p>
            <a:pPr>
              <a:spcBef>
                <a:spcPct val="0"/>
              </a:spcBef>
              <a:buClrTx/>
              <a:buSzTx/>
              <a:buFontTx/>
              <a:buNone/>
            </a:pPr>
            <a:r>
              <a:rPr kumimoji="0" lang="en-US" altLang="en-US"/>
              <a:t>offset of first 1 bit</a:t>
            </a:r>
          </a:p>
        </p:txBody>
      </p:sp>
      <p:sp>
        <p:nvSpPr>
          <p:cNvPr id="49159" name="Rectangle 19">
            <a:extLst>
              <a:ext uri="{FF2B5EF4-FFF2-40B4-BE49-F238E27FC236}">
                <a16:creationId xmlns:a16="http://schemas.microsoft.com/office/drawing/2014/main" id="{463703F0-9C4E-7774-4BDF-D5B58D3B0F95}"/>
              </a:ext>
            </a:extLst>
          </p:cNvPr>
          <p:cNvSpPr>
            <a:spLocks noChangeArrowheads="1"/>
          </p:cNvSpPr>
          <p:nvPr/>
        </p:nvSpPr>
        <p:spPr bwMode="auto">
          <a:xfrm>
            <a:off x="2813050" y="5832476"/>
            <a:ext cx="70294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20000"/>
              </a:spcBef>
              <a:buClr>
                <a:schemeClr val="folHlink"/>
              </a:buClr>
              <a:buSzTx/>
              <a:buFontTx/>
              <a:buNone/>
            </a:pPr>
            <a:r>
              <a:rPr lang="en-US" altLang="en-US"/>
              <a:t>CPUs have instructions to return offset within word of first </a:t>
            </a:r>
            <a:r>
              <a:rPr lang="ja-JP" altLang="en-US"/>
              <a:t>“</a:t>
            </a:r>
            <a:r>
              <a:rPr lang="en-US" altLang="ja-JP"/>
              <a:t>1</a:t>
            </a:r>
            <a:r>
              <a:rPr lang="ja-JP" altLang="en-US"/>
              <a:t>”</a:t>
            </a:r>
            <a:r>
              <a:rPr lang="en-US" altLang="ja-JP"/>
              <a:t> bit</a:t>
            </a:r>
            <a:endParaRPr lang="en-US" altLang="en-US"/>
          </a:p>
        </p:txBody>
      </p:sp>
    </p:spTree>
    <p:extLst>
      <p:ext uri="{BB962C8B-B14F-4D97-AF65-F5344CB8AC3E}">
        <p14:creationId xmlns:p14="http://schemas.microsoft.com/office/powerpoint/2010/main" val="2123203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7C008EAD-3912-A7EF-BC56-3D353FDBF430}"/>
              </a:ext>
            </a:extLst>
          </p:cNvPr>
          <p:cNvSpPr>
            <a:spLocks noGrp="1" noChangeArrowheads="1"/>
          </p:cNvSpPr>
          <p:nvPr>
            <p:ph type="title"/>
          </p:nvPr>
        </p:nvSpPr>
        <p:spPr>
          <a:xfrm>
            <a:off x="2719388" y="214313"/>
            <a:ext cx="7491412" cy="576262"/>
          </a:xfrm>
        </p:spPr>
        <p:txBody>
          <a:bodyPr/>
          <a:lstStyle/>
          <a:p>
            <a:pPr eaLnBrk="1" hangingPunct="1"/>
            <a:r>
              <a:rPr lang="en-US" altLang="en-US"/>
              <a:t>Free-Space Management (Cont.)</a:t>
            </a:r>
          </a:p>
        </p:txBody>
      </p:sp>
      <p:sp>
        <p:nvSpPr>
          <p:cNvPr id="51203" name="Rectangle 3">
            <a:extLst>
              <a:ext uri="{FF2B5EF4-FFF2-40B4-BE49-F238E27FC236}">
                <a16:creationId xmlns:a16="http://schemas.microsoft.com/office/drawing/2014/main" id="{DD2B4F09-DEE7-F97E-87FC-18F50C8DA70D}"/>
              </a:ext>
            </a:extLst>
          </p:cNvPr>
          <p:cNvSpPr>
            <a:spLocks noGrp="1" noChangeArrowheads="1"/>
          </p:cNvSpPr>
          <p:nvPr>
            <p:ph type="body" idx="1"/>
          </p:nvPr>
        </p:nvSpPr>
        <p:spPr>
          <a:xfrm>
            <a:off x="2393951" y="1169989"/>
            <a:ext cx="6854825" cy="4530725"/>
          </a:xfrm>
        </p:spPr>
        <p:txBody>
          <a:bodyPr/>
          <a:lstStyle/>
          <a:p>
            <a:pPr>
              <a:lnSpc>
                <a:spcPct val="90000"/>
              </a:lnSpc>
              <a:tabLst>
                <a:tab pos="1311275" algn="l"/>
              </a:tabLst>
            </a:pPr>
            <a:r>
              <a:rPr lang="en-US" altLang="en-US"/>
              <a:t>Bit map requires extra space</a:t>
            </a:r>
          </a:p>
          <a:p>
            <a:pPr lvl="1">
              <a:lnSpc>
                <a:spcPct val="90000"/>
              </a:lnSpc>
              <a:tabLst>
                <a:tab pos="1311275" algn="l"/>
              </a:tabLst>
            </a:pPr>
            <a:r>
              <a:rPr lang="en-US" altLang="en-US"/>
              <a:t>Example:</a:t>
            </a:r>
          </a:p>
          <a:p>
            <a:pPr>
              <a:lnSpc>
                <a:spcPct val="90000"/>
              </a:lnSpc>
              <a:buFont typeface="Monotype Sorts" pitchFamily="-84" charset="2"/>
              <a:buNone/>
              <a:tabLst>
                <a:tab pos="1311275" algn="l"/>
              </a:tabLst>
            </a:pPr>
            <a:r>
              <a:rPr lang="en-US" altLang="en-US"/>
              <a:t>		block size = 4KB =  2</a:t>
            </a:r>
            <a:r>
              <a:rPr lang="en-US" altLang="en-US" baseline="30000"/>
              <a:t>12</a:t>
            </a:r>
            <a:r>
              <a:rPr lang="en-US" altLang="en-US"/>
              <a:t> bytes</a:t>
            </a:r>
          </a:p>
          <a:p>
            <a:pPr>
              <a:lnSpc>
                <a:spcPct val="90000"/>
              </a:lnSpc>
              <a:buFont typeface="Monotype Sorts" pitchFamily="-84" charset="2"/>
              <a:buNone/>
              <a:tabLst>
                <a:tab pos="1311275" algn="l"/>
              </a:tabLst>
            </a:pPr>
            <a:r>
              <a:rPr lang="en-US" altLang="en-US"/>
              <a:t>		disk size = 2</a:t>
            </a:r>
            <a:r>
              <a:rPr lang="en-US" altLang="en-US" baseline="30000"/>
              <a:t>40</a:t>
            </a:r>
            <a:r>
              <a:rPr lang="en-US" altLang="en-US"/>
              <a:t> bytes (1 terabyte)</a:t>
            </a:r>
          </a:p>
          <a:p>
            <a:pPr>
              <a:lnSpc>
                <a:spcPct val="90000"/>
              </a:lnSpc>
              <a:buFont typeface="Monotype Sorts" pitchFamily="-84" charset="2"/>
              <a:buNone/>
              <a:tabLst>
                <a:tab pos="1311275" algn="l"/>
              </a:tabLst>
            </a:pPr>
            <a:r>
              <a:rPr lang="en-US" altLang="en-US"/>
              <a:t>		</a:t>
            </a:r>
            <a:r>
              <a:rPr lang="en-US" altLang="en-US" b="1" i="1"/>
              <a:t>n</a:t>
            </a:r>
            <a:r>
              <a:rPr lang="en-US" altLang="en-US"/>
              <a:t> = 2</a:t>
            </a:r>
            <a:r>
              <a:rPr lang="en-US" altLang="en-US" baseline="30000"/>
              <a:t>40</a:t>
            </a:r>
            <a:r>
              <a:rPr lang="en-US" altLang="en-US"/>
              <a:t>/2</a:t>
            </a:r>
            <a:r>
              <a:rPr lang="en-US" altLang="en-US" baseline="30000"/>
              <a:t>12</a:t>
            </a:r>
            <a:r>
              <a:rPr lang="en-US" altLang="en-US"/>
              <a:t> = 2</a:t>
            </a:r>
            <a:r>
              <a:rPr lang="en-US" altLang="en-US" baseline="30000"/>
              <a:t>28</a:t>
            </a:r>
            <a:r>
              <a:rPr lang="en-US" altLang="en-US"/>
              <a:t> bits (or 32MB)</a:t>
            </a:r>
          </a:p>
          <a:p>
            <a:pPr>
              <a:lnSpc>
                <a:spcPct val="90000"/>
              </a:lnSpc>
              <a:buFont typeface="Monotype Sorts" pitchFamily="-84" charset="2"/>
              <a:buNone/>
              <a:tabLst>
                <a:tab pos="1311275" algn="l"/>
              </a:tabLst>
            </a:pPr>
            <a:r>
              <a:rPr lang="en-US" altLang="en-US"/>
              <a:t>		if clusters of 4 blocks -&gt; 8MB of memory</a:t>
            </a:r>
          </a:p>
          <a:p>
            <a:pPr>
              <a:lnSpc>
                <a:spcPct val="90000"/>
              </a:lnSpc>
              <a:buFont typeface="Monotype Sorts" pitchFamily="-84" charset="2"/>
              <a:buNone/>
              <a:tabLst>
                <a:tab pos="1311275" algn="l"/>
              </a:tabLst>
            </a:pPr>
            <a:endParaRPr lang="en-US" altLang="en-US" sz="900"/>
          </a:p>
          <a:p>
            <a:pPr>
              <a:lnSpc>
                <a:spcPct val="90000"/>
              </a:lnSpc>
              <a:tabLst>
                <a:tab pos="1311275" algn="l"/>
              </a:tabLst>
            </a:pPr>
            <a:r>
              <a:rPr lang="en-US" altLang="en-US"/>
              <a:t>Easy to get contiguous files</a:t>
            </a:r>
          </a:p>
          <a:p>
            <a:pPr>
              <a:lnSpc>
                <a:spcPct val="90000"/>
              </a:lnSpc>
              <a:buFont typeface="Monotype Sorts" pitchFamily="-84" charset="2"/>
              <a:buNone/>
              <a:tabLst>
                <a:tab pos="1311275" algn="l"/>
              </a:tabLst>
            </a:pPr>
            <a:r>
              <a:rPr lang="en-US" altLang="en-US" sz="800"/>
              <a:t> </a:t>
            </a:r>
          </a:p>
        </p:txBody>
      </p:sp>
    </p:spTree>
    <p:extLst>
      <p:ext uri="{BB962C8B-B14F-4D97-AF65-F5344CB8AC3E}">
        <p14:creationId xmlns:p14="http://schemas.microsoft.com/office/powerpoint/2010/main" val="706378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5859-87D0-19F7-829D-8E389334227C}"/>
              </a:ext>
            </a:extLst>
          </p:cNvPr>
          <p:cNvSpPr>
            <a:spLocks noGrp="1"/>
          </p:cNvSpPr>
          <p:nvPr>
            <p:ph type="title"/>
          </p:nvPr>
        </p:nvSpPr>
        <p:spPr>
          <a:xfrm>
            <a:off x="523875" y="222441"/>
            <a:ext cx="11152188" cy="559572"/>
          </a:xfrm>
        </p:spPr>
        <p:txBody>
          <a:bodyPr wrap="square" lIns="0" tIns="18000" rIns="0" bIns="18000" anchor="ctr" anchorCtr="0">
            <a:spAutoFit/>
          </a:bodyPr>
          <a:lstStyle/>
          <a:p>
            <a:r>
              <a:rPr lang="en-US" sz="3400" dirty="0"/>
              <a:t>File Systems</a:t>
            </a:r>
          </a:p>
        </p:txBody>
      </p:sp>
      <p:sp>
        <p:nvSpPr>
          <p:cNvPr id="3" name="Content Placeholder 2">
            <a:extLst>
              <a:ext uri="{FF2B5EF4-FFF2-40B4-BE49-F238E27FC236}">
                <a16:creationId xmlns:a16="http://schemas.microsoft.com/office/drawing/2014/main" id="{8DAFCD34-443A-8957-6D5A-0420D8E2A7A4}"/>
              </a:ext>
            </a:extLst>
          </p:cNvPr>
          <p:cNvSpPr>
            <a:spLocks noGrp="1"/>
          </p:cNvSpPr>
          <p:nvPr>
            <p:ph sz="quarter" idx="13"/>
          </p:nvPr>
        </p:nvSpPr>
        <p:spPr>
          <a:xfrm>
            <a:off x="532501" y="961194"/>
            <a:ext cx="11152188" cy="1482901"/>
          </a:xfrm>
        </p:spPr>
        <p:txBody>
          <a:bodyPr wrap="square" lIns="0" tIns="18000" rIns="0" bIns="18000" anchor="ctr" anchorCtr="0">
            <a:spAutoFit/>
          </a:bodyPr>
          <a:lstStyle/>
          <a:p>
            <a:pPr marL="0" indent="0">
              <a:spcBef>
                <a:spcPts val="600"/>
              </a:spcBef>
              <a:buNone/>
            </a:pPr>
            <a:r>
              <a:rPr lang="en-US" sz="2800" dirty="0"/>
              <a:t>File Systems are:</a:t>
            </a:r>
          </a:p>
          <a:p>
            <a:pPr marL="342900" indent="-342900">
              <a:spcBef>
                <a:spcPts val="600"/>
              </a:spcBef>
            </a:pPr>
            <a:r>
              <a:rPr lang="en-US" sz="2800" dirty="0"/>
              <a:t>A way to organize and (persistently) store information</a:t>
            </a:r>
          </a:p>
          <a:p>
            <a:pPr marL="342900" indent="-342900">
              <a:spcBef>
                <a:spcPts val="600"/>
              </a:spcBef>
            </a:pPr>
            <a:r>
              <a:rPr lang="en-US" sz="2800" dirty="0"/>
              <a:t>An abstraction over storage devices:</a:t>
            </a:r>
          </a:p>
        </p:txBody>
      </p:sp>
      <p:sp>
        <p:nvSpPr>
          <p:cNvPr id="5" name="Content Placeholder 4">
            <a:extLst>
              <a:ext uri="{FF2B5EF4-FFF2-40B4-BE49-F238E27FC236}">
                <a16:creationId xmlns:a16="http://schemas.microsoft.com/office/drawing/2014/main" id="{19978C0E-0A7D-6AB7-F420-2EBA8ABE671B}"/>
              </a:ext>
            </a:extLst>
          </p:cNvPr>
          <p:cNvSpPr>
            <a:spLocks noGrp="1"/>
          </p:cNvSpPr>
          <p:nvPr>
            <p:ph sz="quarter" idx="15"/>
          </p:nvPr>
        </p:nvSpPr>
        <p:spPr>
          <a:xfrm>
            <a:off x="533605" y="2616155"/>
            <a:ext cx="5832689" cy="467239"/>
          </a:xfrm>
        </p:spPr>
        <p:txBody>
          <a:bodyPr wrap="square" lIns="0" tIns="18000" rIns="0" bIns="18000" anchor="ctr" anchorCtr="0">
            <a:spAutoFit/>
          </a:bodyPr>
          <a:lstStyle/>
          <a:p>
            <a:pPr marL="829818" lvl="1" indent="-342900"/>
            <a:r>
              <a:rPr lang="en-US" sz="2800" dirty="0"/>
              <a:t>Hard disk, </a:t>
            </a:r>
            <a:r>
              <a:rPr lang="en-US" sz="2800" spc="-350" dirty="0"/>
              <a:t>S S </a:t>
            </a:r>
            <a:r>
              <a:rPr lang="en-US" sz="2800" dirty="0"/>
              <a:t>D, network, </a:t>
            </a:r>
            <a:r>
              <a:rPr lang="en-US" sz="2800" spc="-350" dirty="0"/>
              <a:t>R A </a:t>
            </a:r>
            <a:r>
              <a:rPr lang="en-US" sz="2800" dirty="0"/>
              <a:t>M,</a:t>
            </a:r>
          </a:p>
        </p:txBody>
      </p:sp>
      <p:graphicFrame>
        <p:nvGraphicFramePr>
          <p:cNvPr id="10" name="Object 9" descr="ellipse">
            <a:extLst>
              <a:ext uri="{FF2B5EF4-FFF2-40B4-BE49-F238E27FC236}">
                <a16:creationId xmlns:a16="http://schemas.microsoft.com/office/drawing/2014/main" id="{49F6D4C6-BF42-7265-A3B0-5F1779143439}"/>
              </a:ext>
            </a:extLst>
          </p:cNvPr>
          <p:cNvGraphicFramePr>
            <a:graphicFrameLocks noChangeAspect="1"/>
          </p:cNvGraphicFramePr>
          <p:nvPr>
            <p:extLst>
              <p:ext uri="{D42A27DB-BD31-4B8C-83A1-F6EECF244321}">
                <p14:modId xmlns:p14="http://schemas.microsoft.com/office/powerpoint/2010/main" val="3231473220"/>
              </p:ext>
            </p:extLst>
          </p:nvPr>
        </p:nvGraphicFramePr>
        <p:xfrm>
          <a:off x="6432077" y="2845570"/>
          <a:ext cx="654050" cy="241300"/>
        </p:xfrm>
        <a:graphic>
          <a:graphicData uri="http://schemas.openxmlformats.org/presentationml/2006/ole">
            <mc:AlternateContent xmlns:mc="http://schemas.openxmlformats.org/markup-compatibility/2006">
              <mc:Choice xmlns:v="urn:schemas-microsoft-com:vml" Requires="v">
                <p:oleObj name="Equation" r:id="rId2" imgW="177480" imgH="88560" progId="Equation.DSMT4">
                  <p:embed/>
                </p:oleObj>
              </mc:Choice>
              <mc:Fallback>
                <p:oleObj name="Equation" r:id="rId2" imgW="177480" imgH="88560" progId="Equation.DSMT4">
                  <p:embed/>
                  <p:pic>
                    <p:nvPicPr>
                      <p:cNvPr id="9" name="Object 8" descr="A right headed arrow. ">
                        <a:extLst>
                          <a:ext uri="{FF2B5EF4-FFF2-40B4-BE49-F238E27FC236}">
                            <a16:creationId xmlns:a16="http://schemas.microsoft.com/office/drawing/2014/main" id="{73948295-5011-BF30-C544-CA35D832BE01}"/>
                          </a:ext>
                        </a:extLst>
                      </p:cNvPr>
                      <p:cNvPicPr/>
                      <p:nvPr/>
                    </p:nvPicPr>
                    <p:blipFill>
                      <a:blip r:embed="rId3"/>
                      <a:stretch>
                        <a:fillRect/>
                      </a:stretch>
                    </p:blipFill>
                    <p:spPr>
                      <a:xfrm>
                        <a:off x="6432077" y="2845570"/>
                        <a:ext cx="654050" cy="2413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A87DA30A-10C1-DC4E-F726-F48BB7D52A90}"/>
              </a:ext>
            </a:extLst>
          </p:cNvPr>
          <p:cNvSpPr>
            <a:spLocks noGrp="1"/>
          </p:cNvSpPr>
          <p:nvPr>
            <p:ph sz="quarter" idx="16"/>
          </p:nvPr>
        </p:nvSpPr>
        <p:spPr>
          <a:xfrm>
            <a:off x="523875" y="3249721"/>
            <a:ext cx="11152188" cy="3006395"/>
          </a:xfrm>
        </p:spPr>
        <p:txBody>
          <a:bodyPr wrap="square" lIns="0" tIns="18000" rIns="0" bIns="18000" anchor="ctr" anchorCtr="0">
            <a:spAutoFit/>
          </a:bodyPr>
          <a:lstStyle/>
          <a:p>
            <a:pPr marL="342900" indent="-342900">
              <a:spcBef>
                <a:spcPts val="600"/>
              </a:spcBef>
            </a:pPr>
            <a:r>
              <a:rPr lang="en-US" sz="2800" dirty="0"/>
              <a:t>Organized in files and (typically) directories.</a:t>
            </a:r>
          </a:p>
          <a:p>
            <a:pPr marL="342900" indent="-342900">
              <a:spcBef>
                <a:spcPts val="600"/>
              </a:spcBef>
            </a:pPr>
            <a:r>
              <a:rPr lang="en-US" sz="2800" dirty="0"/>
              <a:t>Examples:</a:t>
            </a:r>
          </a:p>
          <a:p>
            <a:pPr marL="829818" lvl="1" indent="-342900"/>
            <a:r>
              <a:rPr lang="en-US" sz="2800" spc="-350" dirty="0"/>
              <a:t>F A </a:t>
            </a:r>
            <a:r>
              <a:rPr lang="en-US" sz="2800" dirty="0"/>
              <a:t>T12/</a:t>
            </a:r>
            <a:r>
              <a:rPr lang="en-US" sz="2800" spc="-350" dirty="0"/>
              <a:t>F A </a:t>
            </a:r>
            <a:r>
              <a:rPr lang="en-US" sz="2800" dirty="0"/>
              <a:t>T16: </a:t>
            </a:r>
            <a:r>
              <a:rPr lang="en-US" sz="2800" spc="-350" dirty="0"/>
              <a:t>M </a:t>
            </a:r>
            <a:r>
              <a:rPr lang="en-US" sz="2800" dirty="0"/>
              <a:t>S-</a:t>
            </a:r>
            <a:r>
              <a:rPr lang="en-US" sz="2800" spc="-350" dirty="0"/>
              <a:t>D O </a:t>
            </a:r>
            <a:r>
              <a:rPr lang="en-US" sz="2800" dirty="0"/>
              <a:t>S</a:t>
            </a:r>
          </a:p>
          <a:p>
            <a:pPr marL="829818" lvl="1" indent="-342900"/>
            <a:r>
              <a:rPr lang="en-US" sz="2800" spc="-350" dirty="0"/>
              <a:t>N T F </a:t>
            </a:r>
            <a:r>
              <a:rPr lang="en-US" sz="2800" dirty="0"/>
              <a:t>S: Windows</a:t>
            </a:r>
          </a:p>
          <a:p>
            <a:pPr marL="829818" lvl="1" indent="-342900"/>
            <a:r>
              <a:rPr lang="en-US" sz="2800" dirty="0"/>
              <a:t>Ext4: Linux</a:t>
            </a:r>
          </a:p>
          <a:p>
            <a:pPr marL="829818" lvl="1" indent="-342900"/>
            <a:r>
              <a:rPr lang="en-US" sz="2800" spc="-350" dirty="0"/>
              <a:t>A P F </a:t>
            </a:r>
            <a:r>
              <a:rPr lang="en-US" sz="2800" dirty="0"/>
              <a:t>S: mac</a:t>
            </a:r>
            <a:r>
              <a:rPr lang="en-US" sz="2800" spc="-300" dirty="0"/>
              <a:t> </a:t>
            </a:r>
            <a:r>
              <a:rPr lang="en-US" sz="2800" spc="-350" dirty="0"/>
              <a:t>O </a:t>
            </a:r>
            <a:r>
              <a:rPr lang="en-US" sz="2800" dirty="0"/>
              <a:t>S/</a:t>
            </a:r>
            <a:r>
              <a:rPr lang="en-US" sz="2800" spc="-350" dirty="0"/>
              <a:t>i O </a:t>
            </a:r>
            <a:r>
              <a:rPr lang="en-US" sz="2800" dirty="0"/>
              <a:t>S</a:t>
            </a:r>
          </a:p>
        </p:txBody>
      </p:sp>
    </p:spTree>
    <p:extLst>
      <p:ext uri="{BB962C8B-B14F-4D97-AF65-F5344CB8AC3E}">
        <p14:creationId xmlns:p14="http://schemas.microsoft.com/office/powerpoint/2010/main" val="6393446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7A945D1E-BCC5-FAB1-BF39-03EF92A53B45}"/>
              </a:ext>
            </a:extLst>
          </p:cNvPr>
          <p:cNvSpPr>
            <a:spLocks noGrp="1" noChangeArrowheads="1"/>
          </p:cNvSpPr>
          <p:nvPr>
            <p:ph type="title"/>
          </p:nvPr>
        </p:nvSpPr>
        <p:spPr>
          <a:xfrm>
            <a:off x="2427288" y="182563"/>
            <a:ext cx="7783512" cy="576262"/>
          </a:xfrm>
        </p:spPr>
        <p:txBody>
          <a:bodyPr/>
          <a:lstStyle/>
          <a:p>
            <a:pPr eaLnBrk="1" hangingPunct="1"/>
            <a:r>
              <a:rPr lang="en-US" altLang="en-US"/>
              <a:t>Linked Free Space List on Disk</a:t>
            </a:r>
            <a:endParaRPr lang="en-US" altLang="en-US" sz="2400"/>
          </a:p>
        </p:txBody>
      </p:sp>
      <p:pic>
        <p:nvPicPr>
          <p:cNvPr id="53251" name="Picture 4" descr="11">
            <a:extLst>
              <a:ext uri="{FF2B5EF4-FFF2-40B4-BE49-F238E27FC236}">
                <a16:creationId xmlns:a16="http://schemas.microsoft.com/office/drawing/2014/main" id="{78EE1E26-7D72-51FA-ABB7-6E2237DB3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613" y="1431925"/>
            <a:ext cx="3586162"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3">
            <a:extLst>
              <a:ext uri="{FF2B5EF4-FFF2-40B4-BE49-F238E27FC236}">
                <a16:creationId xmlns:a16="http://schemas.microsoft.com/office/drawing/2014/main" id="{1D08FA3F-D2EF-57C7-A6F6-B80DDBA7E500}"/>
              </a:ext>
            </a:extLst>
          </p:cNvPr>
          <p:cNvSpPr txBox="1">
            <a:spLocks noChangeArrowheads="1"/>
          </p:cNvSpPr>
          <p:nvPr/>
        </p:nvSpPr>
        <p:spPr bwMode="auto">
          <a:xfrm>
            <a:off x="2362201" y="1028701"/>
            <a:ext cx="3730625"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84" charset="2"/>
              <a:buChar char="n"/>
              <a:tabLst>
                <a:tab pos="1874838" algn="l"/>
              </a:tabLst>
              <a:defRPr kumimoji="1">
                <a:solidFill>
                  <a:schemeClr val="tx1"/>
                </a:solidFill>
                <a:latin typeface="Helvetica" panose="020B0604020202020204" pitchFamily="34" charset="0"/>
                <a:ea typeface="MS PGothic" panose="020B0600070205080204" pitchFamily="34" charset="-128"/>
              </a:defRPr>
            </a:lvl1pPr>
            <a:lvl2pPr marL="1060450" indent="-407988">
              <a:spcBef>
                <a:spcPct val="35000"/>
              </a:spcBef>
              <a:buClr>
                <a:srgbClr val="CC6600"/>
              </a:buClr>
              <a:buSzPct val="80000"/>
              <a:buFont typeface="Monotype Sorts" pitchFamily="-84" charset="2"/>
              <a:buChar char="l"/>
              <a:tabLst>
                <a:tab pos="1874838" algn="l"/>
              </a:tabLst>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tabLst>
                <a:tab pos="1874838" algn="l"/>
              </a:tabLst>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tabLst>
                <a:tab pos="1874838" algn="l"/>
              </a:tabLst>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tabLst>
                <a:tab pos="1874838" algn="l"/>
              </a:tabLst>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tabLst>
                <a:tab pos="1874838" algn="l"/>
              </a:tabLst>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tabLst>
                <a:tab pos="1874838" algn="l"/>
              </a:tabLst>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tabLst>
                <a:tab pos="1874838" algn="l"/>
              </a:tabLst>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tabLst>
                <a:tab pos="1874838" algn="l"/>
              </a:tabLst>
              <a:defRPr kumimoji="1">
                <a:solidFill>
                  <a:schemeClr val="tx1"/>
                </a:solidFill>
                <a:latin typeface="Helvetica" panose="020B0604020202020204" pitchFamily="34" charset="0"/>
                <a:ea typeface="MS PGothic" panose="020B0600070205080204" pitchFamily="34" charset="-128"/>
              </a:defRPr>
            </a:lvl9pPr>
          </a:lstStyle>
          <a:p>
            <a:pPr>
              <a:lnSpc>
                <a:spcPct val="90000"/>
              </a:lnSpc>
              <a:buFont typeface="Monotype Sorts" pitchFamily="-84" charset="2"/>
              <a:buNone/>
            </a:pPr>
            <a:r>
              <a:rPr lang="en-US" altLang="en-US" sz="800"/>
              <a:t> </a:t>
            </a:r>
          </a:p>
          <a:p>
            <a:pPr>
              <a:lnSpc>
                <a:spcPct val="90000"/>
              </a:lnSpc>
            </a:pPr>
            <a:r>
              <a:rPr lang="en-US" altLang="en-US"/>
              <a:t>Linked list (free list)</a:t>
            </a:r>
          </a:p>
          <a:p>
            <a:pPr lvl="1">
              <a:lnSpc>
                <a:spcPct val="90000"/>
              </a:lnSpc>
            </a:pPr>
            <a:r>
              <a:rPr lang="en-US" altLang="en-US"/>
              <a:t>Cannot get contiguous space easily</a:t>
            </a:r>
          </a:p>
          <a:p>
            <a:pPr lvl="1">
              <a:lnSpc>
                <a:spcPct val="90000"/>
              </a:lnSpc>
            </a:pPr>
            <a:r>
              <a:rPr lang="en-US" altLang="en-US"/>
              <a:t>No waste of space</a:t>
            </a:r>
          </a:p>
          <a:p>
            <a:pPr lvl="1">
              <a:lnSpc>
                <a:spcPct val="90000"/>
              </a:lnSpc>
            </a:pPr>
            <a:r>
              <a:rPr lang="en-US" altLang="en-US"/>
              <a:t>No need to traverse the entire list (if # free blocks recorded)</a:t>
            </a:r>
          </a:p>
          <a:p>
            <a:pPr lvl="1">
              <a:lnSpc>
                <a:spcPct val="90000"/>
              </a:lnSpc>
            </a:pPr>
            <a:endParaRPr lang="en-US" altLang="en-US" sz="800"/>
          </a:p>
        </p:txBody>
      </p:sp>
    </p:spTree>
    <p:extLst>
      <p:ext uri="{BB962C8B-B14F-4D97-AF65-F5344CB8AC3E}">
        <p14:creationId xmlns:p14="http://schemas.microsoft.com/office/powerpoint/2010/main" val="3121048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473FD4F5-B790-244A-2CB8-5DA0C5CA595C}"/>
              </a:ext>
            </a:extLst>
          </p:cNvPr>
          <p:cNvSpPr>
            <a:spLocks noGrp="1" noChangeArrowheads="1"/>
          </p:cNvSpPr>
          <p:nvPr>
            <p:ph type="title"/>
          </p:nvPr>
        </p:nvSpPr>
        <p:spPr>
          <a:xfrm>
            <a:off x="2565400" y="166688"/>
            <a:ext cx="7645400" cy="576262"/>
          </a:xfrm>
        </p:spPr>
        <p:txBody>
          <a:bodyPr/>
          <a:lstStyle/>
          <a:p>
            <a:pPr eaLnBrk="1" hangingPunct="1"/>
            <a:r>
              <a:rPr lang="en-US" altLang="en-US"/>
              <a:t>Efficiency and Performance</a:t>
            </a:r>
          </a:p>
        </p:txBody>
      </p:sp>
      <p:sp>
        <p:nvSpPr>
          <p:cNvPr id="56323" name="Rectangle 3">
            <a:extLst>
              <a:ext uri="{FF2B5EF4-FFF2-40B4-BE49-F238E27FC236}">
                <a16:creationId xmlns:a16="http://schemas.microsoft.com/office/drawing/2014/main" id="{A3883949-9D50-C099-4320-66A987E97FB4}"/>
              </a:ext>
            </a:extLst>
          </p:cNvPr>
          <p:cNvSpPr>
            <a:spLocks noGrp="1" noChangeArrowheads="1"/>
          </p:cNvSpPr>
          <p:nvPr>
            <p:ph type="body" idx="1"/>
          </p:nvPr>
        </p:nvSpPr>
        <p:spPr>
          <a:xfrm>
            <a:off x="1577892" y="1163637"/>
            <a:ext cx="8632908" cy="4881113"/>
          </a:xfrm>
        </p:spPr>
        <p:txBody>
          <a:bodyPr/>
          <a:lstStyle/>
          <a:p>
            <a:r>
              <a:rPr lang="en-US" altLang="en-US" sz="2400" dirty="0"/>
              <a:t>Efficiency dependent on:</a:t>
            </a:r>
          </a:p>
          <a:p>
            <a:pPr lvl="1"/>
            <a:r>
              <a:rPr lang="en-US" altLang="en-US" sz="2400" dirty="0"/>
              <a:t>Disk allocation and directory algorithms</a:t>
            </a:r>
          </a:p>
          <a:p>
            <a:pPr lvl="1"/>
            <a:r>
              <a:rPr lang="en-US" altLang="en-US" sz="2400" dirty="0"/>
              <a:t>Types of data kept in file</a:t>
            </a:r>
            <a:r>
              <a:rPr lang="ja-JP" altLang="en-US" sz="2400" dirty="0"/>
              <a:t>’</a:t>
            </a:r>
            <a:r>
              <a:rPr lang="en-US" altLang="ja-JP" sz="2400" dirty="0"/>
              <a:t>s directory entry</a:t>
            </a:r>
          </a:p>
          <a:p>
            <a:pPr lvl="1"/>
            <a:r>
              <a:rPr lang="en-US" altLang="en-US" sz="2400" dirty="0"/>
              <a:t>Pre-allocation or as-needed allocation of metadata structures</a:t>
            </a:r>
          </a:p>
          <a:p>
            <a:pPr lvl="1"/>
            <a:r>
              <a:rPr lang="en-US" altLang="en-US" sz="2400" dirty="0"/>
              <a:t>Fixed-size or varying-size data structures</a:t>
            </a:r>
            <a:br>
              <a:rPr lang="en-US" altLang="en-US" sz="2400" dirty="0"/>
            </a:br>
            <a:endParaRPr lang="en-US" altLang="en-US" sz="2400" dirty="0"/>
          </a:p>
        </p:txBody>
      </p:sp>
    </p:spTree>
    <p:extLst>
      <p:ext uri="{BB962C8B-B14F-4D97-AF65-F5344CB8AC3E}">
        <p14:creationId xmlns:p14="http://schemas.microsoft.com/office/powerpoint/2010/main" val="1068486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70093B7A-96AC-D137-4F93-973FCA70E978}"/>
              </a:ext>
            </a:extLst>
          </p:cNvPr>
          <p:cNvSpPr>
            <a:spLocks noGrp="1" noChangeArrowheads="1"/>
          </p:cNvSpPr>
          <p:nvPr>
            <p:ph type="title"/>
          </p:nvPr>
        </p:nvSpPr>
        <p:spPr>
          <a:xfrm>
            <a:off x="2770188" y="182563"/>
            <a:ext cx="7645400" cy="576262"/>
          </a:xfrm>
        </p:spPr>
        <p:txBody>
          <a:bodyPr/>
          <a:lstStyle/>
          <a:p>
            <a:pPr eaLnBrk="1" hangingPunct="1"/>
            <a:r>
              <a:rPr lang="en-US" altLang="en-US"/>
              <a:t>Efficiency and Performance (Cont.)</a:t>
            </a:r>
          </a:p>
        </p:txBody>
      </p:sp>
      <p:sp>
        <p:nvSpPr>
          <p:cNvPr id="58371" name="Rectangle 3">
            <a:extLst>
              <a:ext uri="{FF2B5EF4-FFF2-40B4-BE49-F238E27FC236}">
                <a16:creationId xmlns:a16="http://schemas.microsoft.com/office/drawing/2014/main" id="{C2F52A29-D388-C3D7-8385-003BEF418DC9}"/>
              </a:ext>
            </a:extLst>
          </p:cNvPr>
          <p:cNvSpPr>
            <a:spLocks noGrp="1" noChangeArrowheads="1"/>
          </p:cNvSpPr>
          <p:nvPr>
            <p:ph type="body" idx="1"/>
          </p:nvPr>
        </p:nvSpPr>
        <p:spPr>
          <a:xfrm>
            <a:off x="1140977" y="1163637"/>
            <a:ext cx="8605767" cy="4530725"/>
          </a:xfrm>
        </p:spPr>
        <p:txBody>
          <a:bodyPr/>
          <a:lstStyle/>
          <a:p>
            <a:r>
              <a:rPr lang="en-US" altLang="en-US" sz="2000" dirty="0"/>
              <a:t>Performance</a:t>
            </a:r>
          </a:p>
          <a:p>
            <a:pPr lvl="1"/>
            <a:r>
              <a:rPr lang="en-US" altLang="en-US" sz="2000" dirty="0"/>
              <a:t>Keeping data and metadata close together</a:t>
            </a:r>
          </a:p>
          <a:p>
            <a:pPr lvl="1"/>
            <a:r>
              <a:rPr lang="en-US" altLang="en-US" sz="2000" b="1" dirty="0">
                <a:solidFill>
                  <a:srgbClr val="3366FF"/>
                </a:solidFill>
              </a:rPr>
              <a:t>Buffer cache </a:t>
            </a:r>
            <a:r>
              <a:rPr lang="en-US" altLang="en-US" sz="2000" dirty="0"/>
              <a:t>– separate section of main memory for frequently used blocks</a:t>
            </a:r>
          </a:p>
          <a:p>
            <a:pPr lvl="1"/>
            <a:r>
              <a:rPr lang="en-US" altLang="en-US" sz="2000" b="1" dirty="0">
                <a:solidFill>
                  <a:srgbClr val="3366FF"/>
                </a:solidFill>
              </a:rPr>
              <a:t>Synchronous </a:t>
            </a:r>
            <a:r>
              <a:rPr lang="en-US" altLang="en-US" sz="2000" dirty="0"/>
              <a:t>writes sometimes requested by apps or needed by OS</a:t>
            </a:r>
          </a:p>
          <a:p>
            <a:pPr lvl="2"/>
            <a:r>
              <a:rPr lang="en-US" altLang="en-US" sz="2000" dirty="0"/>
              <a:t>No buffering / caching – writes must hit disk before acknowledgement</a:t>
            </a:r>
          </a:p>
          <a:p>
            <a:pPr lvl="2"/>
            <a:r>
              <a:rPr lang="en-US" altLang="en-US" sz="2000" b="1" dirty="0">
                <a:solidFill>
                  <a:srgbClr val="3366FF"/>
                </a:solidFill>
              </a:rPr>
              <a:t>Asynchronous</a:t>
            </a:r>
            <a:r>
              <a:rPr lang="en-US" altLang="en-US" sz="2000" dirty="0"/>
              <a:t> writes more common, buffer-able, faster</a:t>
            </a:r>
          </a:p>
          <a:p>
            <a:pPr lvl="1"/>
            <a:r>
              <a:rPr lang="en-US" altLang="en-US" sz="2000" b="1" dirty="0">
                <a:solidFill>
                  <a:srgbClr val="3366FF"/>
                </a:solidFill>
              </a:rPr>
              <a:t>Free-behind </a:t>
            </a:r>
            <a:r>
              <a:rPr lang="en-US" altLang="en-US" sz="2000" dirty="0"/>
              <a:t>and </a:t>
            </a:r>
            <a:r>
              <a:rPr lang="en-US" altLang="en-US" sz="2000" b="1" dirty="0">
                <a:solidFill>
                  <a:srgbClr val="3366FF"/>
                </a:solidFill>
              </a:rPr>
              <a:t>read-ahead </a:t>
            </a:r>
            <a:r>
              <a:rPr lang="en-US" altLang="en-US" sz="2000" dirty="0"/>
              <a:t>– techniques to optimize sequential access</a:t>
            </a:r>
          </a:p>
          <a:p>
            <a:pPr lvl="1"/>
            <a:r>
              <a:rPr lang="en-US" altLang="en-US" sz="2000" dirty="0"/>
              <a:t>Reads frequently slower than writes</a:t>
            </a:r>
          </a:p>
          <a:p>
            <a:pPr lvl="1">
              <a:buFont typeface="Monotype Sorts" pitchFamily="-84" charset="2"/>
              <a:buNone/>
            </a:pPr>
            <a:br>
              <a:rPr lang="en-US" altLang="en-US" sz="2000" dirty="0"/>
            </a:br>
            <a:endParaRPr lang="en-US" altLang="en-US" sz="2000" dirty="0"/>
          </a:p>
        </p:txBody>
      </p:sp>
    </p:spTree>
    <p:extLst>
      <p:ext uri="{BB962C8B-B14F-4D97-AF65-F5344CB8AC3E}">
        <p14:creationId xmlns:p14="http://schemas.microsoft.com/office/powerpoint/2010/main" val="1425163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31601" y="220496"/>
            <a:ext cx="11153087" cy="559572"/>
          </a:xfrm>
        </p:spPr>
        <p:txBody>
          <a:bodyPr wrap="square" lIns="0" tIns="18000" rIns="0" bIns="18000" anchor="ctr" anchorCtr="0">
            <a:spAutoFit/>
          </a:bodyPr>
          <a:lstStyle/>
          <a:p>
            <a:r>
              <a:rPr lang="en-US" sz="3400" dirty="0"/>
              <a:t>Minimize Disk Access: Caching</a:t>
            </a:r>
          </a:p>
        </p:txBody>
      </p:sp>
      <p:pic>
        <p:nvPicPr>
          <p:cNvPr id="7" name="Picture 6" descr="A flow chart represents the minimized disk access for caching.&#10;Long description is available in notes, press F6">
            <a:extLst>
              <a:ext uri="{FF2B5EF4-FFF2-40B4-BE49-F238E27FC236}">
                <a16:creationId xmlns:a16="http://schemas.microsoft.com/office/drawing/2014/main" id="{DE699CCB-2BB8-2902-586C-6AEC88D33BA4}"/>
              </a:ext>
            </a:extLst>
          </p:cNvPr>
          <p:cNvPicPr>
            <a:picLocks noChangeAspect="1"/>
          </p:cNvPicPr>
          <p:nvPr/>
        </p:nvPicPr>
        <p:blipFill>
          <a:blip r:embed="rId3"/>
          <a:stretch>
            <a:fillRect/>
          </a:stretch>
        </p:blipFill>
        <p:spPr>
          <a:xfrm>
            <a:off x="3705718" y="1089025"/>
            <a:ext cx="4797816" cy="3493146"/>
          </a:xfrm>
          <a:prstGeom prst="rect">
            <a:avLst/>
          </a:prstGeom>
        </p:spPr>
      </p:pic>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522975" y="4796184"/>
            <a:ext cx="11153087" cy="1482901"/>
          </a:xfrm>
        </p:spPr>
        <p:txBody>
          <a:bodyPr wrap="square" lIns="0" tIns="18000" rIns="0" bIns="18000" anchor="ctr" anchorCtr="0">
            <a:spAutoFit/>
          </a:bodyPr>
          <a:lstStyle/>
          <a:p>
            <a:pPr marL="342900" indent="-342900">
              <a:spcBef>
                <a:spcPts val="600"/>
              </a:spcBef>
            </a:pPr>
            <a:r>
              <a:rPr lang="en-US" sz="2800" dirty="0"/>
              <a:t>Buffer cache: Cache disk blocks in </a:t>
            </a:r>
            <a:r>
              <a:rPr lang="en-US" sz="2800" spc="-350" dirty="0"/>
              <a:t>R A </a:t>
            </a:r>
            <a:r>
              <a:rPr lang="en-US" sz="2800" dirty="0"/>
              <a:t>M</a:t>
            </a:r>
          </a:p>
          <a:p>
            <a:pPr marL="342900" indent="-342900">
              <a:spcBef>
                <a:spcPts val="600"/>
              </a:spcBef>
            </a:pPr>
            <a:r>
              <a:rPr lang="en-US" sz="2800" dirty="0"/>
              <a:t>Page cache: Cache </a:t>
            </a:r>
            <a:r>
              <a:rPr lang="en-US" sz="2800" spc="-350" dirty="0"/>
              <a:t>V F </a:t>
            </a:r>
            <a:r>
              <a:rPr lang="en-US" sz="2800" dirty="0"/>
              <a:t>S pages (before going to driver)</a:t>
            </a:r>
          </a:p>
          <a:p>
            <a:pPr marL="829818" lvl="1" indent="-342900"/>
            <a:r>
              <a:rPr lang="en-US" sz="2800" dirty="0"/>
              <a:t>Often same data as buffer cache, so </a:t>
            </a:r>
            <a:r>
              <a:rPr lang="en-US" sz="2800" spc="-350" dirty="0"/>
              <a:t>O </a:t>
            </a:r>
            <a:r>
              <a:rPr lang="en-US" sz="2800" dirty="0"/>
              <a:t>S may merge them</a:t>
            </a:r>
          </a:p>
        </p:txBody>
      </p:sp>
    </p:spTree>
    <p:extLst>
      <p:ext uri="{BB962C8B-B14F-4D97-AF65-F5344CB8AC3E}">
        <p14:creationId xmlns:p14="http://schemas.microsoft.com/office/powerpoint/2010/main" val="3959643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939C8868-13EF-CF62-17D3-93493F6F9C48}"/>
              </a:ext>
            </a:extLst>
          </p:cNvPr>
          <p:cNvSpPr>
            <a:spLocks noGrp="1" noChangeArrowheads="1"/>
          </p:cNvSpPr>
          <p:nvPr>
            <p:ph type="title"/>
          </p:nvPr>
        </p:nvSpPr>
        <p:spPr>
          <a:xfrm>
            <a:off x="1981200" y="182563"/>
            <a:ext cx="8229600" cy="576262"/>
          </a:xfrm>
        </p:spPr>
        <p:txBody>
          <a:bodyPr/>
          <a:lstStyle/>
          <a:p>
            <a:pPr eaLnBrk="1" hangingPunct="1"/>
            <a:r>
              <a:rPr lang="en-US" altLang="en-US"/>
              <a:t>Page Cache</a:t>
            </a:r>
          </a:p>
        </p:txBody>
      </p:sp>
      <p:sp>
        <p:nvSpPr>
          <p:cNvPr id="60419" name="Rectangle 3">
            <a:extLst>
              <a:ext uri="{FF2B5EF4-FFF2-40B4-BE49-F238E27FC236}">
                <a16:creationId xmlns:a16="http://schemas.microsoft.com/office/drawing/2014/main" id="{BD742D64-A963-91CE-38A6-EC7ECE2FC1F3}"/>
              </a:ext>
            </a:extLst>
          </p:cNvPr>
          <p:cNvSpPr>
            <a:spLocks noGrp="1" noChangeArrowheads="1"/>
          </p:cNvSpPr>
          <p:nvPr>
            <p:ph type="body" idx="1"/>
          </p:nvPr>
        </p:nvSpPr>
        <p:spPr>
          <a:xfrm>
            <a:off x="1341677" y="1071649"/>
            <a:ext cx="9396454" cy="5021654"/>
          </a:xfrm>
        </p:spPr>
        <p:txBody>
          <a:bodyPr/>
          <a:lstStyle/>
          <a:p>
            <a:r>
              <a:rPr lang="en-US" altLang="en-US" sz="2800" dirty="0"/>
              <a:t>A </a:t>
            </a:r>
            <a:r>
              <a:rPr lang="en-US" altLang="en-US" sz="2800" b="1" dirty="0">
                <a:solidFill>
                  <a:srgbClr val="3366FF"/>
                </a:solidFill>
              </a:rPr>
              <a:t>page cache</a:t>
            </a:r>
            <a:r>
              <a:rPr lang="en-US" altLang="en-US" sz="2800" dirty="0">
                <a:solidFill>
                  <a:srgbClr val="3366FF"/>
                </a:solidFill>
              </a:rPr>
              <a:t> </a:t>
            </a:r>
            <a:r>
              <a:rPr lang="en-US" altLang="en-US" sz="2800" dirty="0"/>
              <a:t>caches pages rather than disk blocks using virtual memory techniques and addresses</a:t>
            </a:r>
          </a:p>
          <a:p>
            <a:r>
              <a:rPr lang="en-US" altLang="en-US" sz="2800" dirty="0"/>
              <a:t>Memory-mapped I/O uses a page cache</a:t>
            </a:r>
          </a:p>
          <a:p>
            <a:r>
              <a:rPr lang="en-US" altLang="en-US" sz="2800" dirty="0"/>
              <a:t>Routine I/O through the file system uses the buffer (disk) cache</a:t>
            </a:r>
          </a:p>
          <a:p>
            <a:r>
              <a:rPr lang="en-US" altLang="en-US" sz="2800" dirty="0"/>
              <a:t>This leads to the following figure</a:t>
            </a:r>
          </a:p>
          <a:p>
            <a:endParaRPr lang="en-US" altLang="en-US" dirty="0"/>
          </a:p>
          <a:p>
            <a:endParaRPr lang="en-US" altLang="en-US" dirty="0"/>
          </a:p>
        </p:txBody>
      </p:sp>
    </p:spTree>
    <p:extLst>
      <p:ext uri="{BB962C8B-B14F-4D97-AF65-F5344CB8AC3E}">
        <p14:creationId xmlns:p14="http://schemas.microsoft.com/office/powerpoint/2010/main" val="33729049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2A9AF0D1-26BD-3A8F-D7CE-3397D20D7512}"/>
              </a:ext>
            </a:extLst>
          </p:cNvPr>
          <p:cNvSpPr>
            <a:spLocks noGrp="1" noChangeArrowheads="1"/>
          </p:cNvSpPr>
          <p:nvPr>
            <p:ph type="title"/>
          </p:nvPr>
        </p:nvSpPr>
        <p:spPr>
          <a:xfrm>
            <a:off x="2681289" y="214313"/>
            <a:ext cx="7577137" cy="576262"/>
          </a:xfrm>
        </p:spPr>
        <p:txBody>
          <a:bodyPr/>
          <a:lstStyle/>
          <a:p>
            <a:pPr eaLnBrk="1" hangingPunct="1"/>
            <a:r>
              <a:rPr lang="en-US" altLang="en-US"/>
              <a:t>I/O Without a Unified Buffer Cache</a:t>
            </a:r>
            <a:endParaRPr lang="en-US" altLang="en-US" sz="2400"/>
          </a:p>
        </p:txBody>
      </p:sp>
      <p:pic>
        <p:nvPicPr>
          <p:cNvPr id="62467" name="Picture 6">
            <a:extLst>
              <a:ext uri="{FF2B5EF4-FFF2-40B4-BE49-F238E27FC236}">
                <a16:creationId xmlns:a16="http://schemas.microsoft.com/office/drawing/2014/main" id="{F87420A8-4D85-77F1-C3B1-7B2F8377F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375" y="1219201"/>
            <a:ext cx="4935538" cy="431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5292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8EB8CC61-7FBA-F0AE-8817-3036B3AD2F0A}"/>
              </a:ext>
            </a:extLst>
          </p:cNvPr>
          <p:cNvSpPr>
            <a:spLocks noGrp="1" noChangeArrowheads="1"/>
          </p:cNvSpPr>
          <p:nvPr>
            <p:ph type="title"/>
          </p:nvPr>
        </p:nvSpPr>
        <p:spPr>
          <a:xfrm>
            <a:off x="2400300" y="214313"/>
            <a:ext cx="7810500" cy="576262"/>
          </a:xfrm>
        </p:spPr>
        <p:txBody>
          <a:bodyPr/>
          <a:lstStyle/>
          <a:p>
            <a:pPr eaLnBrk="1" hangingPunct="1"/>
            <a:r>
              <a:rPr lang="en-US" altLang="en-US"/>
              <a:t>Unified Buffer Cache</a:t>
            </a:r>
          </a:p>
        </p:txBody>
      </p:sp>
      <p:sp>
        <p:nvSpPr>
          <p:cNvPr id="64515" name="Rectangle 3">
            <a:extLst>
              <a:ext uri="{FF2B5EF4-FFF2-40B4-BE49-F238E27FC236}">
                <a16:creationId xmlns:a16="http://schemas.microsoft.com/office/drawing/2014/main" id="{4A02A25F-DA57-BE15-133A-7400DF9214FC}"/>
              </a:ext>
            </a:extLst>
          </p:cNvPr>
          <p:cNvSpPr>
            <a:spLocks noGrp="1" noChangeArrowheads="1"/>
          </p:cNvSpPr>
          <p:nvPr>
            <p:ph type="body" idx="1"/>
          </p:nvPr>
        </p:nvSpPr>
        <p:spPr>
          <a:xfrm>
            <a:off x="1618351" y="1382647"/>
            <a:ext cx="8771822" cy="3189354"/>
          </a:xfrm>
        </p:spPr>
        <p:txBody>
          <a:bodyPr/>
          <a:lstStyle/>
          <a:p>
            <a:r>
              <a:rPr lang="en-US" altLang="en-US" sz="2800" dirty="0"/>
              <a:t>A </a:t>
            </a:r>
            <a:r>
              <a:rPr lang="en-US" altLang="en-US" sz="2800" b="1" dirty="0">
                <a:solidFill>
                  <a:srgbClr val="3366FF"/>
                </a:solidFill>
              </a:rPr>
              <a:t>unified buffer cache </a:t>
            </a:r>
            <a:r>
              <a:rPr lang="en-US" altLang="en-US" sz="2800" dirty="0"/>
              <a:t>uses the same page cache to cache both memory-mapped pages and ordinary file system I/O to avoid </a:t>
            </a:r>
            <a:r>
              <a:rPr lang="en-US" altLang="en-US" sz="2800" b="1" dirty="0">
                <a:solidFill>
                  <a:srgbClr val="3366FF"/>
                </a:solidFill>
              </a:rPr>
              <a:t>double caching</a:t>
            </a:r>
          </a:p>
          <a:p>
            <a:pPr marL="341313" lvl="1" indent="-341313">
              <a:buClr>
                <a:srgbClr val="993300"/>
              </a:buClr>
              <a:buSzPct val="90000"/>
              <a:buFont typeface="Monotype Sorts" pitchFamily="-84" charset="2"/>
              <a:buChar char="n"/>
            </a:pPr>
            <a:r>
              <a:rPr lang="en-US" altLang="en-US" sz="2800" dirty="0"/>
              <a:t>But which caches get priority, and what replacement algorithms to use?</a:t>
            </a:r>
          </a:p>
          <a:p>
            <a:endParaRPr lang="en-US" altLang="en-US" sz="2800" dirty="0"/>
          </a:p>
        </p:txBody>
      </p:sp>
    </p:spTree>
    <p:extLst>
      <p:ext uri="{BB962C8B-B14F-4D97-AF65-F5344CB8AC3E}">
        <p14:creationId xmlns:p14="http://schemas.microsoft.com/office/powerpoint/2010/main" val="2623149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1C5A77F6-C4C7-682B-E890-C129CAE122D6}"/>
              </a:ext>
            </a:extLst>
          </p:cNvPr>
          <p:cNvSpPr>
            <a:spLocks noGrp="1" noChangeArrowheads="1"/>
          </p:cNvSpPr>
          <p:nvPr>
            <p:ph type="title"/>
          </p:nvPr>
        </p:nvSpPr>
        <p:spPr>
          <a:xfrm>
            <a:off x="2536826" y="277813"/>
            <a:ext cx="7673975" cy="576262"/>
          </a:xfrm>
        </p:spPr>
        <p:txBody>
          <a:bodyPr/>
          <a:lstStyle/>
          <a:p>
            <a:pPr eaLnBrk="1" hangingPunct="1"/>
            <a:r>
              <a:rPr lang="en-US" altLang="en-US"/>
              <a:t>I/O Using a Unified Buffer Cache</a:t>
            </a:r>
            <a:endParaRPr lang="en-US" altLang="en-US" sz="2400"/>
          </a:p>
        </p:txBody>
      </p:sp>
      <p:pic>
        <p:nvPicPr>
          <p:cNvPr id="66563" name="Picture 5">
            <a:extLst>
              <a:ext uri="{FF2B5EF4-FFF2-40B4-BE49-F238E27FC236}">
                <a16:creationId xmlns:a16="http://schemas.microsoft.com/office/drawing/2014/main" id="{353960A7-863E-8541-1611-EEEABAEC4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8051" y="1227139"/>
            <a:ext cx="5591175"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4179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26D8D495-A86C-ECBB-043E-BC902FEF7B05}"/>
              </a:ext>
            </a:extLst>
          </p:cNvPr>
          <p:cNvSpPr>
            <a:spLocks noGrp="1" noChangeArrowheads="1"/>
          </p:cNvSpPr>
          <p:nvPr>
            <p:ph type="title"/>
          </p:nvPr>
        </p:nvSpPr>
        <p:spPr/>
        <p:txBody>
          <a:bodyPr/>
          <a:lstStyle/>
          <a:p>
            <a:r>
              <a:rPr lang="en-US" altLang="en-US" dirty="0"/>
              <a:t>Quiz Question</a:t>
            </a:r>
          </a:p>
        </p:txBody>
      </p:sp>
      <p:sp>
        <p:nvSpPr>
          <p:cNvPr id="3" name="Content Placeholder 2">
            <a:extLst>
              <a:ext uri="{FF2B5EF4-FFF2-40B4-BE49-F238E27FC236}">
                <a16:creationId xmlns:a16="http://schemas.microsoft.com/office/drawing/2014/main" id="{4A977AF6-EEA3-4CBE-3AC9-D3D9D86132B9}"/>
              </a:ext>
            </a:extLst>
          </p:cNvPr>
          <p:cNvSpPr>
            <a:spLocks noGrp="1"/>
          </p:cNvSpPr>
          <p:nvPr>
            <p:ph idx="1"/>
          </p:nvPr>
        </p:nvSpPr>
        <p:spPr>
          <a:xfrm>
            <a:off x="2330450" y="1190626"/>
            <a:ext cx="7651750" cy="2746375"/>
          </a:xfrm>
        </p:spPr>
        <p:txBody>
          <a:bodyPr/>
          <a:lstStyle/>
          <a:p>
            <a:pPr marL="0" indent="0">
              <a:buFont typeface="Monotype Sorts" pitchFamily="-84" charset="2"/>
              <a:buNone/>
              <a:defRPr/>
            </a:pPr>
            <a:r>
              <a:rPr lang="en-US" dirty="0"/>
              <a:t>A unified buffer cache ________ .</a:t>
            </a:r>
          </a:p>
          <a:p>
            <a:pPr>
              <a:defRPr/>
            </a:pPr>
            <a:endParaRPr lang="en-US" dirty="0"/>
          </a:p>
          <a:p>
            <a:pPr marL="0" indent="0">
              <a:buFont typeface="Monotype Sorts" pitchFamily="-84" charset="2"/>
              <a:buNone/>
              <a:defRPr/>
            </a:pPr>
            <a:r>
              <a:rPr lang="en-US" dirty="0"/>
              <a:t>A) is used for both I/O read() and write() operations in a single cache.</a:t>
            </a:r>
          </a:p>
          <a:p>
            <a:pPr>
              <a:defRPr/>
            </a:pPr>
            <a:endParaRPr lang="en-US" dirty="0"/>
          </a:p>
          <a:p>
            <a:pPr marL="0" indent="0">
              <a:buFont typeface="Monotype Sorts" pitchFamily="-84" charset="2"/>
              <a:buNone/>
              <a:defRPr/>
            </a:pPr>
            <a:r>
              <a:rPr lang="en-US" dirty="0"/>
              <a:t>B) is used for both memory-mapped I/O and I/O read() and write() operations in a single cache.</a:t>
            </a:r>
          </a:p>
          <a:p>
            <a:pPr>
              <a:defRPr/>
            </a:pPr>
            <a:endParaRPr lang="en-US" dirty="0"/>
          </a:p>
          <a:p>
            <a:pPr marL="0" indent="0">
              <a:buFont typeface="Monotype Sorts" pitchFamily="-84" charset="2"/>
              <a:buNone/>
              <a:defRPr/>
            </a:pPr>
            <a:r>
              <a:rPr lang="en-US" dirty="0"/>
              <a:t>C) is used as both the page cache and buffer cache.</a:t>
            </a:r>
          </a:p>
        </p:txBody>
      </p:sp>
      <p:sp>
        <p:nvSpPr>
          <p:cNvPr id="5" name="TextBox 4">
            <a:extLst>
              <a:ext uri="{FF2B5EF4-FFF2-40B4-BE49-F238E27FC236}">
                <a16:creationId xmlns:a16="http://schemas.microsoft.com/office/drawing/2014/main" id="{139D76B2-016E-0C14-EB5F-87DC855E4F4F}"/>
              </a:ext>
            </a:extLst>
          </p:cNvPr>
          <p:cNvSpPr txBox="1">
            <a:spLocks noChangeArrowheads="1"/>
          </p:cNvSpPr>
          <p:nvPr/>
        </p:nvSpPr>
        <p:spPr bwMode="auto">
          <a:xfrm>
            <a:off x="2330451" y="4648201"/>
            <a:ext cx="81264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dirty="0"/>
              <a:t>B) is used for both memory-mapped I/O and I/O read() and write() operations in a single cache.</a:t>
            </a:r>
          </a:p>
        </p:txBody>
      </p:sp>
    </p:spTree>
    <p:extLst>
      <p:ext uri="{BB962C8B-B14F-4D97-AF65-F5344CB8AC3E}">
        <p14:creationId xmlns:p14="http://schemas.microsoft.com/office/powerpoint/2010/main" val="4051116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3874" y="226045"/>
            <a:ext cx="11152189" cy="559572"/>
          </a:xfrm>
        </p:spPr>
        <p:txBody>
          <a:bodyPr wrap="square" lIns="0" tIns="18000" rIns="0" bIns="18000" anchor="ctr" anchorCtr="0">
            <a:spAutoFit/>
          </a:bodyPr>
          <a:lstStyle/>
          <a:p>
            <a:r>
              <a:rPr lang="en-US" sz="3400" dirty="0">
                <a:solidFill>
                  <a:schemeClr val="lt2"/>
                </a:solidFill>
              </a:rPr>
              <a:t>Techniques Used in Flash-Based File Systems</a:t>
            </a:r>
            <a:endParaRPr lang="en-US" sz="3400" dirty="0"/>
          </a:p>
        </p:txBody>
      </p:sp>
      <p:pic>
        <p:nvPicPr>
          <p:cNvPr id="5" name="Picture 4" descr="The figure illustrates components inside a typical flash S S D.&#10;Long description is available in notes, press F6">
            <a:extLst>
              <a:ext uri="{FF2B5EF4-FFF2-40B4-BE49-F238E27FC236}">
                <a16:creationId xmlns:a16="http://schemas.microsoft.com/office/drawing/2014/main" id="{F7B7EF92-623A-0FFE-47F5-9684BDE938EB}"/>
              </a:ext>
            </a:extLst>
          </p:cNvPr>
          <p:cNvPicPr>
            <a:picLocks noChangeAspect="1"/>
          </p:cNvPicPr>
          <p:nvPr/>
        </p:nvPicPr>
        <p:blipFill>
          <a:blip r:embed="rId3"/>
          <a:srcRect/>
          <a:stretch/>
        </p:blipFill>
        <p:spPr>
          <a:xfrm>
            <a:off x="1169053" y="1540124"/>
            <a:ext cx="9867551" cy="3395318"/>
          </a:xfrm>
          <a:prstGeom prst="rect">
            <a:avLst/>
          </a:prstGeom>
        </p:spPr>
      </p:pic>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3487752" y="5950816"/>
            <a:ext cx="5224928" cy="313350"/>
          </a:xfrm>
        </p:spPr>
        <p:txBody>
          <a:bodyPr wrap="square" lIns="0" tIns="18000" rIns="0" bIns="18000" anchor="ctr" anchorCtr="0">
            <a:spAutoFit/>
          </a:bodyPr>
          <a:lstStyle/>
          <a:p>
            <a:pPr marL="0" indent="0">
              <a:spcBef>
                <a:spcPts val="600"/>
              </a:spcBef>
              <a:buNone/>
            </a:pPr>
            <a:r>
              <a:rPr lang="en-US" sz="1800" dirty="0"/>
              <a:t>Figure 4.20 Components inside a typical flash </a:t>
            </a:r>
            <a:r>
              <a:rPr lang="en-US" sz="1800" spc="-250" dirty="0"/>
              <a:t>S S </a:t>
            </a:r>
            <a:r>
              <a:rPr lang="en-US" sz="1800" dirty="0"/>
              <a:t>D.</a:t>
            </a:r>
          </a:p>
        </p:txBody>
      </p:sp>
    </p:spTree>
    <p:extLst>
      <p:ext uri="{BB962C8B-B14F-4D97-AF65-F5344CB8AC3E}">
        <p14:creationId xmlns:p14="http://schemas.microsoft.com/office/powerpoint/2010/main" val="405024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09169"/>
            <a:ext cx="11153086" cy="559572"/>
          </a:xfrm>
        </p:spPr>
        <p:txBody>
          <a:bodyPr wrap="square" lIns="0" tIns="18000" rIns="0" bIns="18000" anchor="ctr" anchorCtr="0">
            <a:spAutoFit/>
          </a:bodyPr>
          <a:lstStyle/>
          <a:p>
            <a:r>
              <a:rPr lang="en-US" sz="3400" dirty="0"/>
              <a:t>Overview</a:t>
            </a:r>
            <a:endParaRPr lang="en-US" sz="2600" dirty="0"/>
          </a:p>
        </p:txBody>
      </p:sp>
      <p:pic>
        <p:nvPicPr>
          <p:cNvPr id="4" name="Picture 3" descr="A flow chart represents the minimized disk access for caching.&#10;Long description is available in notes, press F6">
            <a:extLst>
              <a:ext uri="{FF2B5EF4-FFF2-40B4-BE49-F238E27FC236}">
                <a16:creationId xmlns:a16="http://schemas.microsoft.com/office/drawing/2014/main" id="{4D6198B8-17E1-BE45-40B0-409913F5B19B}"/>
              </a:ext>
            </a:extLst>
          </p:cNvPr>
          <p:cNvPicPr>
            <a:picLocks noChangeAspect="1"/>
          </p:cNvPicPr>
          <p:nvPr/>
        </p:nvPicPr>
        <p:blipFill>
          <a:blip r:embed="rId3"/>
          <a:stretch>
            <a:fillRect/>
          </a:stretch>
        </p:blipFill>
        <p:spPr>
          <a:xfrm>
            <a:off x="2089255" y="1382149"/>
            <a:ext cx="8013493" cy="4228850"/>
          </a:xfrm>
          <a:prstGeom prst="rect">
            <a:avLst/>
          </a:prstGeom>
        </p:spPr>
      </p:pic>
    </p:spTree>
    <p:extLst>
      <p:ext uri="{BB962C8B-B14F-4D97-AF65-F5344CB8AC3E}">
        <p14:creationId xmlns:p14="http://schemas.microsoft.com/office/powerpoint/2010/main" val="6530708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15910"/>
            <a:ext cx="11153087" cy="559572"/>
          </a:xfrm>
        </p:spPr>
        <p:txBody>
          <a:bodyPr wrap="square" lIns="0" tIns="18000" rIns="0" bIns="18000" anchor="ctr" anchorCtr="0">
            <a:spAutoFit/>
          </a:bodyPr>
          <a:lstStyle/>
          <a:p>
            <a:r>
              <a:rPr lang="en-US" sz="3400" dirty="0"/>
              <a:t>Quiz Question</a:t>
            </a:r>
            <a:endParaRPr lang="en-US" sz="2800" dirty="0"/>
          </a:p>
        </p:txBody>
      </p:sp>
      <p:sp>
        <p:nvSpPr>
          <p:cNvPr id="9" name="Content Placeholder 8">
            <a:extLst>
              <a:ext uri="{FF2B5EF4-FFF2-40B4-BE49-F238E27FC236}">
                <a16:creationId xmlns:a16="http://schemas.microsoft.com/office/drawing/2014/main" id="{A893BC32-5482-4B2E-8062-34682B1F196D}"/>
              </a:ext>
            </a:extLst>
          </p:cNvPr>
          <p:cNvSpPr>
            <a:spLocks noGrp="1"/>
          </p:cNvSpPr>
          <p:nvPr>
            <p:ph sz="quarter" idx="13"/>
          </p:nvPr>
        </p:nvSpPr>
        <p:spPr>
          <a:xfrm>
            <a:off x="522975" y="1095767"/>
            <a:ext cx="11153087" cy="467239"/>
          </a:xfrm>
        </p:spPr>
        <p:txBody>
          <a:bodyPr wrap="square" lIns="0" tIns="18000" rIns="0" bIns="18000" anchor="ctr" anchorCtr="0">
            <a:spAutoFit/>
          </a:bodyPr>
          <a:lstStyle/>
          <a:p>
            <a:pPr marL="0" indent="0">
              <a:buNone/>
            </a:pPr>
            <a:r>
              <a:rPr lang="en-US" sz="2800" i="1" dirty="0"/>
              <a:t>Q: Why is yanking out a </a:t>
            </a:r>
            <a:r>
              <a:rPr lang="en-US" sz="2800" i="1" spc="-350" dirty="0"/>
              <a:t>U S </a:t>
            </a:r>
            <a:r>
              <a:rPr lang="en-US" sz="2800" i="1" dirty="0"/>
              <a:t>B stick considered “unsafe”?</a:t>
            </a:r>
          </a:p>
        </p:txBody>
      </p:sp>
      <p:sp>
        <p:nvSpPr>
          <p:cNvPr id="4" name="Content Placeholder 3">
            <a:extLst>
              <a:ext uri="{FF2B5EF4-FFF2-40B4-BE49-F238E27FC236}">
                <a16:creationId xmlns:a16="http://schemas.microsoft.com/office/drawing/2014/main" id="{39131E7A-0866-4BDB-92AF-E0BD8B60AC05}"/>
              </a:ext>
            </a:extLst>
          </p:cNvPr>
          <p:cNvSpPr>
            <a:spLocks noGrp="1"/>
          </p:cNvSpPr>
          <p:nvPr>
            <p:ph sz="quarter" idx="14"/>
          </p:nvPr>
        </p:nvSpPr>
        <p:spPr>
          <a:xfrm>
            <a:off x="522975" y="1958768"/>
            <a:ext cx="11153087" cy="898126"/>
          </a:xfrm>
        </p:spPr>
        <p:txBody>
          <a:bodyPr wrap="square" lIns="0" tIns="18000" rIns="0" bIns="18000" anchor="ctr" anchorCtr="0">
            <a:spAutoFit/>
          </a:bodyPr>
          <a:lstStyle/>
          <a:p>
            <a:pPr marL="0" indent="0">
              <a:buNone/>
            </a:pPr>
            <a:r>
              <a:rPr lang="en-US" sz="2800" i="1" dirty="0"/>
              <a:t>A: Because there could be ”dirty” blocks in the cache that won’t be written back to the stick, losing their information</a:t>
            </a:r>
          </a:p>
        </p:txBody>
      </p:sp>
    </p:spTree>
    <p:extLst>
      <p:ext uri="{BB962C8B-B14F-4D97-AF65-F5344CB8AC3E}">
        <p14:creationId xmlns:p14="http://schemas.microsoft.com/office/powerpoint/2010/main" val="416025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128DC-8396-09DC-0768-A603BF05C474}"/>
              </a:ext>
            </a:extLst>
          </p:cNvPr>
          <p:cNvSpPr>
            <a:spLocks noGrp="1"/>
          </p:cNvSpPr>
          <p:nvPr>
            <p:ph type="title"/>
          </p:nvPr>
        </p:nvSpPr>
        <p:spPr>
          <a:xfrm>
            <a:off x="522975" y="225142"/>
            <a:ext cx="11153087" cy="559572"/>
          </a:xfrm>
        </p:spPr>
        <p:txBody>
          <a:bodyPr wrap="square" lIns="0" tIns="18000" rIns="0" bIns="18000" anchor="ctr" anchorCtr="0">
            <a:spAutoFit/>
          </a:bodyPr>
          <a:lstStyle/>
          <a:p>
            <a:r>
              <a:rPr lang="en-US" sz="3400" dirty="0">
                <a:solidFill>
                  <a:schemeClr val="lt2"/>
                </a:solidFill>
              </a:rPr>
              <a:t>File System Dependability Threats</a:t>
            </a:r>
            <a:endParaRPr lang="en-US" sz="3400" dirty="0"/>
          </a:p>
        </p:txBody>
      </p:sp>
      <p:sp>
        <p:nvSpPr>
          <p:cNvPr id="3" name="Content Placeholder 2">
            <a:extLst>
              <a:ext uri="{FF2B5EF4-FFF2-40B4-BE49-F238E27FC236}">
                <a16:creationId xmlns:a16="http://schemas.microsoft.com/office/drawing/2014/main" id="{C51F3A3C-F628-E360-ACE1-A993FB23EB7B}"/>
              </a:ext>
            </a:extLst>
          </p:cNvPr>
          <p:cNvSpPr>
            <a:spLocks noGrp="1"/>
          </p:cNvSpPr>
          <p:nvPr>
            <p:ph sz="quarter" idx="13"/>
          </p:nvPr>
        </p:nvSpPr>
        <p:spPr>
          <a:xfrm>
            <a:off x="522975" y="1099444"/>
            <a:ext cx="11153087" cy="4022058"/>
          </a:xfrm>
        </p:spPr>
        <p:txBody>
          <a:bodyPr wrap="square" lIns="0" tIns="18000" rIns="0" bIns="18000" anchor="ctr" anchorCtr="0">
            <a:spAutoFit/>
          </a:bodyPr>
          <a:lstStyle/>
          <a:p>
            <a:pPr marL="342900" indent="-342900">
              <a:spcBef>
                <a:spcPts val="600"/>
              </a:spcBef>
            </a:pPr>
            <a:r>
              <a:rPr lang="en-US" sz="2800" dirty="0"/>
              <a:t>Disk failures:</a:t>
            </a:r>
          </a:p>
          <a:p>
            <a:pPr marL="829818" lvl="1" indent="-342900"/>
            <a:r>
              <a:rPr lang="en-US" sz="2800" dirty="0"/>
              <a:t>Bad blocks</a:t>
            </a:r>
          </a:p>
          <a:p>
            <a:pPr marL="829818" lvl="1" indent="-342900"/>
            <a:r>
              <a:rPr lang="en-US" sz="2800" dirty="0"/>
              <a:t>Whole-disk errors</a:t>
            </a:r>
          </a:p>
          <a:p>
            <a:pPr marL="342900" indent="-342900">
              <a:spcBef>
                <a:spcPts val="600"/>
              </a:spcBef>
            </a:pPr>
            <a:r>
              <a:rPr lang="en-US" sz="2800" dirty="0"/>
              <a:t>Power failures:</a:t>
            </a:r>
          </a:p>
          <a:p>
            <a:pPr marL="829818" lvl="1" indent="-342900"/>
            <a:r>
              <a:rPr lang="en-US" sz="2800" dirty="0"/>
              <a:t>(Meta)-data inconsistently written to disk</a:t>
            </a:r>
          </a:p>
          <a:p>
            <a:pPr marL="342900" indent="-342900">
              <a:spcBef>
                <a:spcPts val="600"/>
              </a:spcBef>
            </a:pPr>
            <a:r>
              <a:rPr lang="en-US" sz="2800" dirty="0"/>
              <a:t>Software bugs:</a:t>
            </a:r>
          </a:p>
          <a:p>
            <a:pPr marL="829818" lvl="1" indent="-342900"/>
            <a:r>
              <a:rPr lang="en-US" sz="2800" dirty="0"/>
              <a:t>Bad (meta)-data written to disk</a:t>
            </a:r>
          </a:p>
          <a:p>
            <a:pPr marL="342900" indent="-342900">
              <a:spcBef>
                <a:spcPts val="600"/>
              </a:spcBef>
            </a:pPr>
            <a:r>
              <a:rPr lang="en-US" sz="2800" dirty="0"/>
              <a:t>User errors:</a:t>
            </a:r>
          </a:p>
        </p:txBody>
      </p:sp>
      <p:sp>
        <p:nvSpPr>
          <p:cNvPr id="4" name="Content Placeholder 3">
            <a:extLst>
              <a:ext uri="{FF2B5EF4-FFF2-40B4-BE49-F238E27FC236}">
                <a16:creationId xmlns:a16="http://schemas.microsoft.com/office/drawing/2014/main" id="{A7691447-80EE-47F7-0471-1EE8DBC129F5}"/>
              </a:ext>
            </a:extLst>
          </p:cNvPr>
          <p:cNvSpPr>
            <a:spLocks noGrp="1"/>
          </p:cNvSpPr>
          <p:nvPr>
            <p:ph sz="quarter" idx="14"/>
          </p:nvPr>
        </p:nvSpPr>
        <p:spPr>
          <a:xfrm>
            <a:off x="514349" y="5185320"/>
            <a:ext cx="742951" cy="467239"/>
          </a:xfrm>
        </p:spPr>
        <p:txBody>
          <a:bodyPr wrap="square" lIns="0" tIns="18000" rIns="0" bIns="18000" anchor="ctr" anchorCtr="0">
            <a:spAutoFit/>
          </a:bodyPr>
          <a:lstStyle/>
          <a:p>
            <a:pPr marL="441325" lvl="1" indent="44450"/>
            <a:r>
              <a:rPr lang="en-US" sz="2800" dirty="0"/>
              <a:t>  </a:t>
            </a:r>
          </a:p>
        </p:txBody>
      </p:sp>
      <p:pic>
        <p:nvPicPr>
          <p:cNvPr id="9" name="Picture 8" descr="r m asterisk dot o v s dot r m asterisk dot o.">
            <a:extLst>
              <a:ext uri="{FF2B5EF4-FFF2-40B4-BE49-F238E27FC236}">
                <a16:creationId xmlns:a16="http://schemas.microsoft.com/office/drawing/2014/main" id="{5B3B1A9F-820B-3CED-31CB-75E75E300F37}"/>
              </a:ext>
            </a:extLst>
          </p:cNvPr>
          <p:cNvPicPr>
            <a:picLocks noChangeAspect="1"/>
          </p:cNvPicPr>
          <p:nvPr/>
        </p:nvPicPr>
        <p:blipFill>
          <a:blip r:embed="rId2"/>
          <a:stretch>
            <a:fillRect/>
          </a:stretch>
        </p:blipFill>
        <p:spPr>
          <a:xfrm>
            <a:off x="1483277" y="5293319"/>
            <a:ext cx="3305175" cy="295275"/>
          </a:xfrm>
          <a:prstGeom prst="rect">
            <a:avLst/>
          </a:prstGeom>
        </p:spPr>
      </p:pic>
      <p:sp>
        <p:nvSpPr>
          <p:cNvPr id="7" name="Content Placeholder 6">
            <a:extLst>
              <a:ext uri="{FF2B5EF4-FFF2-40B4-BE49-F238E27FC236}">
                <a16:creationId xmlns:a16="http://schemas.microsoft.com/office/drawing/2014/main" id="{476EE44C-F692-4568-732F-7445AE12FCDA}"/>
              </a:ext>
            </a:extLst>
          </p:cNvPr>
          <p:cNvSpPr>
            <a:spLocks noGrp="1"/>
          </p:cNvSpPr>
          <p:nvPr>
            <p:ph sz="quarter" idx="17"/>
          </p:nvPr>
        </p:nvSpPr>
        <p:spPr>
          <a:xfrm>
            <a:off x="522975" y="5677423"/>
            <a:ext cx="11153087" cy="467239"/>
          </a:xfrm>
        </p:spPr>
        <p:txBody>
          <a:bodyPr wrap="square" lIns="0" tIns="18000" rIns="0" bIns="18000" anchor="ctr" anchorCtr="0">
            <a:spAutoFit/>
          </a:bodyPr>
          <a:lstStyle/>
          <a:p>
            <a:pPr marL="342900" indent="-342900"/>
            <a:r>
              <a:rPr lang="en-US" sz="2800" dirty="0"/>
              <a:t>Lost or stolen computer</a:t>
            </a:r>
          </a:p>
        </p:txBody>
      </p:sp>
    </p:spTree>
    <p:extLst>
      <p:ext uri="{BB962C8B-B14F-4D97-AF65-F5344CB8AC3E}">
        <p14:creationId xmlns:p14="http://schemas.microsoft.com/office/powerpoint/2010/main" val="590237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24540"/>
            <a:ext cx="11153087" cy="559572"/>
          </a:xfrm>
        </p:spPr>
        <p:txBody>
          <a:bodyPr wrap="square" lIns="0" tIns="18000" rIns="0" bIns="18000" anchor="ctr" anchorCtr="0">
            <a:spAutoFit/>
          </a:bodyPr>
          <a:lstStyle/>
          <a:p>
            <a:r>
              <a:rPr lang="en-US" sz="3400" dirty="0">
                <a:solidFill>
                  <a:schemeClr val="lt2"/>
                </a:solidFill>
              </a:rPr>
              <a:t>File System Backups</a:t>
            </a:r>
            <a:endParaRPr lang="en-US" sz="3400" dirty="0"/>
          </a:p>
        </p:txBody>
      </p:sp>
      <p:sp>
        <p:nvSpPr>
          <p:cNvPr id="4" name="Content Placeholder 3">
            <a:extLst>
              <a:ext uri="{FF2B5EF4-FFF2-40B4-BE49-F238E27FC236}">
                <a16:creationId xmlns:a16="http://schemas.microsoft.com/office/drawing/2014/main" id="{3FF911FB-1FC4-FF34-6D78-94BE61AF83FE}"/>
              </a:ext>
            </a:extLst>
          </p:cNvPr>
          <p:cNvSpPr>
            <a:spLocks noGrp="1"/>
          </p:cNvSpPr>
          <p:nvPr>
            <p:ph sz="quarter" idx="13"/>
          </p:nvPr>
        </p:nvSpPr>
        <p:spPr>
          <a:xfrm>
            <a:off x="514349" y="1094078"/>
            <a:ext cx="11153087" cy="898126"/>
          </a:xfrm>
        </p:spPr>
        <p:txBody>
          <a:bodyPr wrap="square" lIns="0" tIns="18000" rIns="0" bIns="18000" anchor="ctr" anchorCtr="0">
            <a:spAutoFit/>
          </a:bodyPr>
          <a:lstStyle/>
          <a:p>
            <a:pPr marL="0" indent="0">
              <a:spcBef>
                <a:spcPts val="600"/>
              </a:spcBef>
              <a:buNone/>
            </a:pPr>
            <a:r>
              <a:rPr lang="en-US" sz="2800" dirty="0"/>
              <a:t>Backups to disk are generally made to handle one of two potential problems:</a:t>
            </a:r>
          </a:p>
        </p:txBody>
      </p:sp>
      <p:sp>
        <p:nvSpPr>
          <p:cNvPr id="3" name="Content Placeholder 2">
            <a:extLst>
              <a:ext uri="{FF2B5EF4-FFF2-40B4-BE49-F238E27FC236}">
                <a16:creationId xmlns:a16="http://schemas.microsoft.com/office/drawing/2014/main" id="{796088BA-2D98-0656-D8A4-B10055B39297}"/>
              </a:ext>
            </a:extLst>
          </p:cNvPr>
          <p:cNvSpPr>
            <a:spLocks noGrp="1"/>
          </p:cNvSpPr>
          <p:nvPr>
            <p:ph sz="quarter" idx="14"/>
          </p:nvPr>
        </p:nvSpPr>
        <p:spPr>
          <a:xfrm>
            <a:off x="523874" y="2142178"/>
            <a:ext cx="11153087" cy="975070"/>
          </a:xfrm>
        </p:spPr>
        <p:txBody>
          <a:bodyPr wrap="square" lIns="0" tIns="18000" rIns="0" bIns="18000" anchor="ctr" anchorCtr="0">
            <a:spAutoFit/>
          </a:bodyPr>
          <a:lstStyle/>
          <a:p>
            <a:pPr marL="944118" lvl="1" indent="-457200">
              <a:buFont typeface="+mj-lt"/>
              <a:buAutoNum type="arabicPeriod"/>
            </a:pPr>
            <a:r>
              <a:rPr lang="en-US" sz="2800" dirty="0"/>
              <a:t>Recover from disaster.</a:t>
            </a:r>
          </a:p>
          <a:p>
            <a:pPr marL="944118" lvl="1" indent="-457200">
              <a:buFont typeface="+mj-lt"/>
              <a:buAutoNum type="arabicPeriod"/>
            </a:pPr>
            <a:r>
              <a:rPr lang="en-US" sz="2800" dirty="0"/>
              <a:t>Recover from stupidity.</a:t>
            </a:r>
            <a:endParaRPr lang="en-IN" sz="2800" dirty="0"/>
          </a:p>
        </p:txBody>
      </p:sp>
    </p:spTree>
    <p:extLst>
      <p:ext uri="{BB962C8B-B14F-4D97-AF65-F5344CB8AC3E}">
        <p14:creationId xmlns:p14="http://schemas.microsoft.com/office/powerpoint/2010/main" val="31821981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25146"/>
            <a:ext cx="11153087" cy="559572"/>
          </a:xfrm>
        </p:spPr>
        <p:txBody>
          <a:bodyPr wrap="square" lIns="0" tIns="18000" rIns="0" bIns="18000" anchor="ctr" anchorCtr="0">
            <a:spAutoFit/>
          </a:bodyPr>
          <a:lstStyle/>
          <a:p>
            <a:r>
              <a:rPr lang="en-US" sz="3400" dirty="0">
                <a:solidFill>
                  <a:schemeClr val="lt2"/>
                </a:solidFill>
              </a:rPr>
              <a:t>Backups: Properties</a:t>
            </a:r>
            <a:endParaRPr lang="en-US" sz="3400" dirty="0"/>
          </a:p>
        </p:txBody>
      </p:sp>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522975" y="1097634"/>
            <a:ext cx="11153087" cy="2498564"/>
          </a:xfrm>
        </p:spPr>
        <p:txBody>
          <a:bodyPr wrap="square" lIns="0" tIns="18000" rIns="0" bIns="18000" anchor="ctr" anchorCtr="0">
            <a:spAutoFit/>
          </a:bodyPr>
          <a:lstStyle/>
          <a:p>
            <a:pPr marL="342900" indent="-342900">
              <a:spcBef>
                <a:spcPts val="600"/>
              </a:spcBef>
            </a:pPr>
            <a:r>
              <a:rPr lang="en-US" sz="2800" dirty="0"/>
              <a:t>Incremental v</a:t>
            </a:r>
            <a:r>
              <a:rPr lang="en-US" sz="100" dirty="0"/>
              <a:t>er</a:t>
            </a:r>
            <a:r>
              <a:rPr lang="en-US" sz="2800" dirty="0"/>
              <a:t>s</a:t>
            </a:r>
            <a:r>
              <a:rPr lang="en-US" sz="100" dirty="0"/>
              <a:t>us</a:t>
            </a:r>
            <a:r>
              <a:rPr lang="en-US" sz="2800" dirty="0"/>
              <a:t>. full</a:t>
            </a:r>
          </a:p>
          <a:p>
            <a:pPr marL="342900" indent="-342900">
              <a:spcBef>
                <a:spcPts val="600"/>
              </a:spcBef>
            </a:pPr>
            <a:r>
              <a:rPr lang="en-US" sz="2800" dirty="0"/>
              <a:t>Online v</a:t>
            </a:r>
            <a:r>
              <a:rPr lang="en-US" sz="100" dirty="0"/>
              <a:t>er</a:t>
            </a:r>
            <a:r>
              <a:rPr lang="en-US" sz="2800" dirty="0"/>
              <a:t>s</a:t>
            </a:r>
            <a:r>
              <a:rPr lang="en-US" sz="100" dirty="0"/>
              <a:t>us</a:t>
            </a:r>
            <a:r>
              <a:rPr lang="en-US" sz="2800" dirty="0"/>
              <a:t>. offline</a:t>
            </a:r>
          </a:p>
          <a:p>
            <a:pPr marL="342900" indent="-342900">
              <a:spcBef>
                <a:spcPts val="600"/>
              </a:spcBef>
            </a:pPr>
            <a:r>
              <a:rPr lang="en-US" sz="2800" dirty="0"/>
              <a:t>Physical v</a:t>
            </a:r>
            <a:r>
              <a:rPr lang="en-US" sz="100" dirty="0"/>
              <a:t>er</a:t>
            </a:r>
            <a:r>
              <a:rPr lang="en-US" sz="2800" dirty="0"/>
              <a:t>s</a:t>
            </a:r>
            <a:r>
              <a:rPr lang="en-US" sz="100" dirty="0"/>
              <a:t>us</a:t>
            </a:r>
            <a:r>
              <a:rPr lang="en-US" sz="2800" dirty="0"/>
              <a:t>. logical</a:t>
            </a:r>
          </a:p>
          <a:p>
            <a:pPr marL="342900" indent="-342900">
              <a:spcBef>
                <a:spcPts val="600"/>
              </a:spcBef>
            </a:pPr>
            <a:r>
              <a:rPr lang="en-US" sz="2800" dirty="0"/>
              <a:t>Compressed v</a:t>
            </a:r>
            <a:r>
              <a:rPr lang="en-US" sz="100" dirty="0"/>
              <a:t>er</a:t>
            </a:r>
            <a:r>
              <a:rPr lang="en-US" sz="2800" dirty="0"/>
              <a:t>s</a:t>
            </a:r>
            <a:r>
              <a:rPr lang="en-US" sz="100" dirty="0"/>
              <a:t>us</a:t>
            </a:r>
            <a:r>
              <a:rPr lang="en-US" sz="2800" dirty="0"/>
              <a:t>. uncompressed</a:t>
            </a:r>
          </a:p>
          <a:p>
            <a:pPr marL="342900" indent="-342900">
              <a:spcBef>
                <a:spcPts val="600"/>
              </a:spcBef>
            </a:pPr>
            <a:r>
              <a:rPr lang="en-US" sz="2800" dirty="0"/>
              <a:t>Local v</a:t>
            </a:r>
            <a:r>
              <a:rPr lang="en-US" sz="100" dirty="0"/>
              <a:t>er</a:t>
            </a:r>
            <a:r>
              <a:rPr lang="en-US" sz="2800" dirty="0"/>
              <a:t>s</a:t>
            </a:r>
            <a:r>
              <a:rPr lang="en-US" sz="100" dirty="0"/>
              <a:t>us</a:t>
            </a:r>
            <a:r>
              <a:rPr lang="en-US" sz="2800" dirty="0"/>
              <a:t>. remote</a:t>
            </a:r>
          </a:p>
        </p:txBody>
      </p:sp>
    </p:spTree>
    <p:extLst>
      <p:ext uri="{BB962C8B-B14F-4D97-AF65-F5344CB8AC3E}">
        <p14:creationId xmlns:p14="http://schemas.microsoft.com/office/powerpoint/2010/main" val="12240335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522975" y="226051"/>
            <a:ext cx="11153087" cy="559572"/>
          </a:xfrm>
        </p:spPr>
        <p:txBody>
          <a:bodyPr wrap="square" lIns="0" tIns="18000" rIns="0" bIns="18000" anchor="ctr" anchorCtr="0">
            <a:spAutoFit/>
          </a:bodyPr>
          <a:lstStyle/>
          <a:p>
            <a:r>
              <a:rPr lang="en-US" altLang="en-US" sz="3400" dirty="0"/>
              <a:t>RAID: Redundant Array of Independent Disks</a:t>
            </a:r>
            <a:endParaRPr lang="en-US" sz="3400" dirty="0"/>
          </a:p>
        </p:txBody>
      </p:sp>
      <p:pic>
        <p:nvPicPr>
          <p:cNvPr id="6" name="Picture 5" descr="A three-part illustration of disks.&#10;Long description is available in notes, press F6">
            <a:extLst>
              <a:ext uri="{FF2B5EF4-FFF2-40B4-BE49-F238E27FC236}">
                <a16:creationId xmlns:a16="http://schemas.microsoft.com/office/drawing/2014/main" id="{038A308C-EF88-295B-2196-601D0933D879}"/>
              </a:ext>
            </a:extLst>
          </p:cNvPr>
          <p:cNvPicPr>
            <a:picLocks noChangeAspect="1"/>
          </p:cNvPicPr>
          <p:nvPr/>
        </p:nvPicPr>
        <p:blipFill>
          <a:blip r:embed="rId3"/>
          <a:stretch>
            <a:fillRect/>
          </a:stretch>
        </p:blipFill>
        <p:spPr>
          <a:xfrm>
            <a:off x="2898590" y="1526362"/>
            <a:ext cx="6394821" cy="2586076"/>
          </a:xfrm>
          <a:prstGeom prst="rect">
            <a:avLst/>
          </a:prstGeom>
        </p:spPr>
      </p:pic>
      <p:sp>
        <p:nvSpPr>
          <p:cNvPr id="3" name="Content Placeholder 2">
            <a:extLst>
              <a:ext uri="{FF2B5EF4-FFF2-40B4-BE49-F238E27FC236}">
                <a16:creationId xmlns:a16="http://schemas.microsoft.com/office/drawing/2014/main" id="{05401CAF-24C1-540B-C45E-E0EA42183D28}"/>
              </a:ext>
            </a:extLst>
          </p:cNvPr>
          <p:cNvSpPr>
            <a:spLocks noGrp="1"/>
          </p:cNvSpPr>
          <p:nvPr>
            <p:ph sz="quarter" idx="13"/>
          </p:nvPr>
        </p:nvSpPr>
        <p:spPr>
          <a:xfrm>
            <a:off x="514350" y="4531740"/>
            <a:ext cx="11131571" cy="1482901"/>
          </a:xfrm>
        </p:spPr>
        <p:txBody>
          <a:bodyPr wrap="square" lIns="0" tIns="18000" rIns="0" bIns="18000" anchor="ctr" anchorCtr="0">
            <a:spAutoFit/>
          </a:bodyPr>
          <a:lstStyle/>
          <a:p>
            <a:pPr marL="342900" indent="-342900">
              <a:spcBef>
                <a:spcPts val="600"/>
              </a:spcBef>
            </a:pPr>
            <a:r>
              <a:rPr lang="en-US" sz="2800" b="1" dirty="0"/>
              <a:t>RAID 0 &amp; 2</a:t>
            </a:r>
            <a:r>
              <a:rPr lang="en-US" sz="2800" dirty="0"/>
              <a:t>: Expand file system over multiple disks (+storage)</a:t>
            </a:r>
          </a:p>
          <a:p>
            <a:pPr marL="342900" indent="-342900">
              <a:spcBef>
                <a:spcPts val="600"/>
              </a:spcBef>
            </a:pPr>
            <a:r>
              <a:rPr lang="en-US" sz="2800" b="1" dirty="0"/>
              <a:t>RAID 1</a:t>
            </a:r>
            <a:r>
              <a:rPr lang="en-US" sz="2800" dirty="0"/>
              <a:t>: Duplicate file system over disks (+redundancy)</a:t>
            </a:r>
          </a:p>
          <a:p>
            <a:pPr marL="342900" indent="-342900">
              <a:spcBef>
                <a:spcPts val="600"/>
              </a:spcBef>
            </a:pPr>
            <a:r>
              <a:rPr lang="en-US" sz="2800" b="1" dirty="0"/>
              <a:t>RAID 3-6</a:t>
            </a:r>
            <a:r>
              <a:rPr lang="en-US" sz="2800" dirty="0"/>
              <a:t>: Store parity information (+storage, +redundancy)</a:t>
            </a:r>
          </a:p>
        </p:txBody>
      </p:sp>
    </p:spTree>
    <p:extLst>
      <p:ext uri="{BB962C8B-B14F-4D97-AF65-F5344CB8AC3E}">
        <p14:creationId xmlns:p14="http://schemas.microsoft.com/office/powerpoint/2010/main" val="714302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522975" y="225152"/>
            <a:ext cx="11153087" cy="559572"/>
          </a:xfrm>
        </p:spPr>
        <p:txBody>
          <a:bodyPr wrap="square" lIns="0" tIns="18000" rIns="0" bIns="18000" anchor="ctr" anchorCtr="0">
            <a:spAutoFit/>
          </a:bodyPr>
          <a:lstStyle/>
          <a:p>
            <a:r>
              <a:rPr lang="en-US" altLang="en-US" sz="3400" spc="-500" dirty="0"/>
              <a:t>R A I </a:t>
            </a:r>
            <a:r>
              <a:rPr lang="en-US" altLang="en-US" sz="3400" dirty="0"/>
              <a:t>D (1)</a:t>
            </a:r>
            <a:endParaRPr lang="en-US" sz="3400" dirty="0"/>
          </a:p>
        </p:txBody>
      </p:sp>
      <p:pic>
        <p:nvPicPr>
          <p:cNvPr id="6" name="Picture 5" descr="The figure contains seven parts labeled from a to g showing RAID levels 0 through 3.&#10;Long description is available in notes, press F6">
            <a:extLst>
              <a:ext uri="{FF2B5EF4-FFF2-40B4-BE49-F238E27FC236}">
                <a16:creationId xmlns:a16="http://schemas.microsoft.com/office/drawing/2014/main" id="{038A308C-EF88-295B-2196-601D0933D879}"/>
              </a:ext>
            </a:extLst>
          </p:cNvPr>
          <p:cNvPicPr>
            <a:picLocks noChangeAspect="1"/>
          </p:cNvPicPr>
          <p:nvPr/>
        </p:nvPicPr>
        <p:blipFill rotWithShape="1">
          <a:blip r:embed="rId3"/>
          <a:srcRect b="46486"/>
          <a:stretch/>
        </p:blipFill>
        <p:spPr>
          <a:xfrm>
            <a:off x="4155728" y="1092915"/>
            <a:ext cx="3897794" cy="4260169"/>
          </a:xfrm>
          <a:prstGeom prst="rect">
            <a:avLst/>
          </a:prstGeom>
        </p:spPr>
      </p:pic>
      <p:sp>
        <p:nvSpPr>
          <p:cNvPr id="3" name="Content Placeholder 2">
            <a:extLst>
              <a:ext uri="{FF2B5EF4-FFF2-40B4-BE49-F238E27FC236}">
                <a16:creationId xmlns:a16="http://schemas.microsoft.com/office/drawing/2014/main" id="{05401CAF-24C1-540B-C45E-E0EA42183D28}"/>
              </a:ext>
            </a:extLst>
          </p:cNvPr>
          <p:cNvSpPr>
            <a:spLocks noGrp="1"/>
          </p:cNvSpPr>
          <p:nvPr>
            <p:ph sz="quarter" idx="13"/>
          </p:nvPr>
        </p:nvSpPr>
        <p:spPr>
          <a:xfrm>
            <a:off x="1965759" y="5739772"/>
            <a:ext cx="8280509" cy="313350"/>
          </a:xfrm>
        </p:spPr>
        <p:txBody>
          <a:bodyPr wrap="square" lIns="0" tIns="18000" rIns="0" bIns="18000" anchor="ctr" anchorCtr="0">
            <a:spAutoFit/>
          </a:bodyPr>
          <a:lstStyle/>
          <a:p>
            <a:pPr marL="0" indent="0">
              <a:spcBef>
                <a:spcPts val="600"/>
              </a:spcBef>
              <a:buNone/>
            </a:pPr>
            <a:r>
              <a:rPr lang="en-US" sz="1800" dirty="0"/>
              <a:t>Figure 5.26 </a:t>
            </a:r>
            <a:r>
              <a:rPr lang="en-US" sz="1800" spc="-250" dirty="0"/>
              <a:t>R A I </a:t>
            </a:r>
            <a:r>
              <a:rPr lang="en-US" sz="1800" dirty="0"/>
              <a:t>D levels 0 through 3. Backup and parity drives are shown shaded.</a:t>
            </a:r>
          </a:p>
        </p:txBody>
      </p:sp>
    </p:spTree>
    <p:extLst>
      <p:ext uri="{BB962C8B-B14F-4D97-AF65-F5344CB8AC3E}">
        <p14:creationId xmlns:p14="http://schemas.microsoft.com/office/powerpoint/2010/main" val="4969953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522975" y="225152"/>
            <a:ext cx="11153087" cy="559572"/>
          </a:xfrm>
        </p:spPr>
        <p:txBody>
          <a:bodyPr wrap="square" lIns="0" tIns="18000" rIns="0" bIns="18000" anchor="ctr" anchorCtr="0">
            <a:spAutoFit/>
          </a:bodyPr>
          <a:lstStyle/>
          <a:p>
            <a:r>
              <a:rPr lang="en-US" altLang="en-US" sz="3400" spc="-500" dirty="0"/>
              <a:t>R A I </a:t>
            </a:r>
            <a:r>
              <a:rPr lang="en-US" altLang="en-US" sz="3400" dirty="0"/>
              <a:t>D (2)</a:t>
            </a:r>
            <a:endParaRPr lang="en-US" sz="3400" dirty="0"/>
          </a:p>
        </p:txBody>
      </p:sp>
      <p:pic>
        <p:nvPicPr>
          <p:cNvPr id="6" name="Picture 5" descr="The figure contains seven parts labeled from a to g showing RAID levels 4 through 6.&#10;Long description is available in notes, press F6">
            <a:extLst>
              <a:ext uri="{FF2B5EF4-FFF2-40B4-BE49-F238E27FC236}">
                <a16:creationId xmlns:a16="http://schemas.microsoft.com/office/drawing/2014/main" id="{038A308C-EF88-295B-2196-601D0933D879}"/>
              </a:ext>
            </a:extLst>
          </p:cNvPr>
          <p:cNvPicPr>
            <a:picLocks noChangeAspect="1"/>
          </p:cNvPicPr>
          <p:nvPr/>
        </p:nvPicPr>
        <p:blipFill rotWithShape="1">
          <a:blip r:embed="rId3"/>
          <a:srcRect t="52949"/>
          <a:stretch/>
        </p:blipFill>
        <p:spPr>
          <a:xfrm>
            <a:off x="3886598" y="874122"/>
            <a:ext cx="4436054" cy="4262875"/>
          </a:xfrm>
          <a:prstGeom prst="rect">
            <a:avLst/>
          </a:prstGeom>
        </p:spPr>
      </p:pic>
      <p:sp>
        <p:nvSpPr>
          <p:cNvPr id="3" name="Content Placeholder 2">
            <a:extLst>
              <a:ext uri="{FF2B5EF4-FFF2-40B4-BE49-F238E27FC236}">
                <a16:creationId xmlns:a16="http://schemas.microsoft.com/office/drawing/2014/main" id="{05401CAF-24C1-540B-C45E-E0EA42183D28}"/>
              </a:ext>
            </a:extLst>
          </p:cNvPr>
          <p:cNvSpPr>
            <a:spLocks noGrp="1"/>
          </p:cNvSpPr>
          <p:nvPr>
            <p:ph sz="quarter" idx="13"/>
          </p:nvPr>
        </p:nvSpPr>
        <p:spPr>
          <a:xfrm>
            <a:off x="1948507" y="5739772"/>
            <a:ext cx="8280509" cy="313350"/>
          </a:xfrm>
        </p:spPr>
        <p:txBody>
          <a:bodyPr wrap="square" lIns="0" tIns="18000" rIns="0" bIns="18000" anchor="ctr" anchorCtr="0">
            <a:spAutoFit/>
          </a:bodyPr>
          <a:lstStyle/>
          <a:p>
            <a:pPr marL="0" indent="0">
              <a:spcBef>
                <a:spcPts val="600"/>
              </a:spcBef>
              <a:buNone/>
            </a:pPr>
            <a:r>
              <a:rPr lang="en-US" sz="1800" dirty="0"/>
              <a:t>Figure 5.26 </a:t>
            </a:r>
            <a:r>
              <a:rPr lang="en-US" sz="1800" spc="-250" dirty="0"/>
              <a:t>R A I </a:t>
            </a:r>
            <a:r>
              <a:rPr lang="en-US" sz="1800" dirty="0"/>
              <a:t>D levels 4 through 6. Backup and parity drives are shown shaded.</a:t>
            </a:r>
          </a:p>
        </p:txBody>
      </p:sp>
    </p:spTree>
    <p:extLst>
      <p:ext uri="{BB962C8B-B14F-4D97-AF65-F5344CB8AC3E}">
        <p14:creationId xmlns:p14="http://schemas.microsoft.com/office/powerpoint/2010/main" val="20595321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24536"/>
            <a:ext cx="11153087" cy="559572"/>
          </a:xfrm>
        </p:spPr>
        <p:txBody>
          <a:bodyPr wrap="square" lIns="0" tIns="18000" rIns="0" bIns="18000" anchor="ctr" anchorCtr="0">
            <a:spAutoFit/>
          </a:bodyPr>
          <a:lstStyle/>
          <a:p>
            <a:r>
              <a:rPr lang="en-US" sz="3400" dirty="0"/>
              <a:t>Quiz Question</a:t>
            </a:r>
            <a:endParaRPr lang="en-US" sz="2600" dirty="0"/>
          </a:p>
        </p:txBody>
      </p:sp>
      <p:sp>
        <p:nvSpPr>
          <p:cNvPr id="9" name="Content Placeholder 8">
            <a:extLst>
              <a:ext uri="{FF2B5EF4-FFF2-40B4-BE49-F238E27FC236}">
                <a16:creationId xmlns:a16="http://schemas.microsoft.com/office/drawing/2014/main" id="{A893BC32-5482-4B2E-8062-34682B1F196D}"/>
              </a:ext>
            </a:extLst>
          </p:cNvPr>
          <p:cNvSpPr>
            <a:spLocks noGrp="1"/>
          </p:cNvSpPr>
          <p:nvPr>
            <p:ph sz="quarter" idx="13"/>
          </p:nvPr>
        </p:nvSpPr>
        <p:spPr>
          <a:xfrm>
            <a:off x="522975" y="1095767"/>
            <a:ext cx="11153087" cy="467239"/>
          </a:xfrm>
        </p:spPr>
        <p:txBody>
          <a:bodyPr wrap="square" lIns="0" tIns="18000" rIns="0" bIns="18000" anchor="ctr" anchorCtr="0">
            <a:spAutoFit/>
          </a:bodyPr>
          <a:lstStyle/>
          <a:p>
            <a:pPr marL="0" indent="0">
              <a:buNone/>
            </a:pPr>
            <a:r>
              <a:rPr lang="en-US" sz="2800" i="1" dirty="0"/>
              <a:t>Does RAID help with the following threats:</a:t>
            </a:r>
          </a:p>
        </p:txBody>
      </p:sp>
      <p:sp>
        <p:nvSpPr>
          <p:cNvPr id="3" name="Content Placeholder 3">
            <a:extLst>
              <a:ext uri="{FF2B5EF4-FFF2-40B4-BE49-F238E27FC236}">
                <a16:creationId xmlns:a16="http://schemas.microsoft.com/office/drawing/2014/main" id="{FC4AFE46-A38C-D6D1-A031-3F5DEDF0FBD7}"/>
              </a:ext>
            </a:extLst>
          </p:cNvPr>
          <p:cNvSpPr txBox="1">
            <a:spLocks/>
          </p:cNvSpPr>
          <p:nvPr/>
        </p:nvSpPr>
        <p:spPr>
          <a:xfrm>
            <a:off x="611987" y="1874665"/>
            <a:ext cx="6933309" cy="2498564"/>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342900" indent="-342900">
              <a:spcBef>
                <a:spcPts val="600"/>
              </a:spcBef>
            </a:pPr>
            <a:r>
              <a:rPr lang="en-US" sz="2800" i="1" dirty="0"/>
              <a:t>Physical failure (disk stops working)?</a:t>
            </a:r>
            <a:r>
              <a:rPr lang="en-US" sz="2800" i="1" dirty="0">
                <a:solidFill>
                  <a:schemeClr val="tx1"/>
                </a:solidFill>
              </a:rPr>
              <a:t> </a:t>
            </a:r>
          </a:p>
          <a:p>
            <a:pPr marL="342900" indent="-342900">
              <a:spcBef>
                <a:spcPts val="600"/>
              </a:spcBef>
            </a:pPr>
            <a:r>
              <a:rPr lang="en-US" sz="2800" i="1" dirty="0"/>
              <a:t>Computer catching fire or getting stolen?</a:t>
            </a:r>
            <a:r>
              <a:rPr lang="en-US" sz="2800" i="1" dirty="0">
                <a:solidFill>
                  <a:schemeClr val="tx1"/>
                </a:solidFill>
              </a:rPr>
              <a:t> </a:t>
            </a:r>
            <a:endParaRPr lang="en-US" sz="2800" b="1" i="1" dirty="0">
              <a:solidFill>
                <a:schemeClr val="tx1"/>
              </a:solidFill>
            </a:endParaRPr>
          </a:p>
          <a:p>
            <a:pPr marL="342900" indent="-342900">
              <a:spcBef>
                <a:spcPts val="600"/>
              </a:spcBef>
            </a:pPr>
            <a:r>
              <a:rPr lang="en-US" sz="2800" i="1" dirty="0"/>
              <a:t>Power failure (inconsistent write)?</a:t>
            </a:r>
            <a:r>
              <a:rPr lang="en-US" sz="2800" i="1" dirty="0">
                <a:solidFill>
                  <a:schemeClr val="tx1"/>
                </a:solidFill>
              </a:rPr>
              <a:t> </a:t>
            </a:r>
            <a:endParaRPr lang="en-US" sz="2800" b="1" i="1" dirty="0">
              <a:solidFill>
                <a:schemeClr val="tx1"/>
              </a:solidFill>
            </a:endParaRPr>
          </a:p>
          <a:p>
            <a:pPr marL="342900" indent="-342900">
              <a:spcBef>
                <a:spcPts val="600"/>
              </a:spcBef>
            </a:pPr>
            <a:r>
              <a:rPr lang="en-US" sz="2800" i="1" dirty="0"/>
              <a:t>Bug in driver? </a:t>
            </a:r>
            <a:endParaRPr lang="en-US" sz="2800" b="1" i="1" dirty="0">
              <a:solidFill>
                <a:schemeClr val="tx1"/>
              </a:solidFill>
            </a:endParaRPr>
          </a:p>
          <a:p>
            <a:pPr marL="342900" indent="-342900">
              <a:spcBef>
                <a:spcPts val="600"/>
              </a:spcBef>
            </a:pPr>
            <a:r>
              <a:rPr lang="en-US" sz="2800" i="1" dirty="0"/>
              <a:t>User error?</a:t>
            </a:r>
            <a:r>
              <a:rPr lang="en-US" sz="2800" i="1" dirty="0">
                <a:solidFill>
                  <a:schemeClr val="tx1"/>
                </a:solidFill>
              </a:rPr>
              <a:t> </a:t>
            </a:r>
            <a:endParaRPr lang="en-US" sz="2800" b="1" i="1" dirty="0">
              <a:solidFill>
                <a:schemeClr val="tx1"/>
              </a:solidFill>
            </a:endParaRPr>
          </a:p>
        </p:txBody>
      </p:sp>
      <p:sp>
        <p:nvSpPr>
          <p:cNvPr id="6" name="TextBox 5">
            <a:extLst>
              <a:ext uri="{FF2B5EF4-FFF2-40B4-BE49-F238E27FC236}">
                <a16:creationId xmlns:a16="http://schemas.microsoft.com/office/drawing/2014/main" id="{5AEC667E-86F1-B8D3-AB8C-52673F58C7C1}"/>
              </a:ext>
            </a:extLst>
          </p:cNvPr>
          <p:cNvSpPr txBox="1"/>
          <p:nvPr/>
        </p:nvSpPr>
        <p:spPr>
          <a:xfrm>
            <a:off x="7488167" y="2380088"/>
            <a:ext cx="948792" cy="523220"/>
          </a:xfrm>
          <a:prstGeom prst="rect">
            <a:avLst/>
          </a:prstGeom>
          <a:noFill/>
        </p:spPr>
        <p:txBody>
          <a:bodyPr wrap="square">
            <a:spAutoFit/>
          </a:bodyPr>
          <a:lstStyle/>
          <a:p>
            <a:r>
              <a:rPr lang="en-US" sz="2800" b="1" dirty="0"/>
              <a:t>No</a:t>
            </a:r>
          </a:p>
        </p:txBody>
      </p:sp>
      <p:sp>
        <p:nvSpPr>
          <p:cNvPr id="7" name="TextBox 6">
            <a:extLst>
              <a:ext uri="{FF2B5EF4-FFF2-40B4-BE49-F238E27FC236}">
                <a16:creationId xmlns:a16="http://schemas.microsoft.com/office/drawing/2014/main" id="{952C2539-9213-660A-12C2-40908E03B553}"/>
              </a:ext>
            </a:extLst>
          </p:cNvPr>
          <p:cNvSpPr txBox="1"/>
          <p:nvPr/>
        </p:nvSpPr>
        <p:spPr>
          <a:xfrm>
            <a:off x="7070900" y="1856868"/>
            <a:ext cx="948792" cy="523220"/>
          </a:xfrm>
          <a:prstGeom prst="rect">
            <a:avLst/>
          </a:prstGeom>
          <a:noFill/>
        </p:spPr>
        <p:txBody>
          <a:bodyPr wrap="square">
            <a:spAutoFit/>
          </a:bodyPr>
          <a:lstStyle/>
          <a:p>
            <a:r>
              <a:rPr lang="en-US" sz="2800" b="1" i="1" dirty="0">
                <a:solidFill>
                  <a:schemeClr val="tx1"/>
                </a:solidFill>
              </a:rPr>
              <a:t>Yes</a:t>
            </a:r>
            <a:endParaRPr lang="en-US" sz="2800" dirty="0"/>
          </a:p>
        </p:txBody>
      </p:sp>
      <p:sp>
        <p:nvSpPr>
          <p:cNvPr id="10" name="TextBox 9">
            <a:extLst>
              <a:ext uri="{FF2B5EF4-FFF2-40B4-BE49-F238E27FC236}">
                <a16:creationId xmlns:a16="http://schemas.microsoft.com/office/drawing/2014/main" id="{8E01F3D3-A68A-771C-A04E-188DC02EF854}"/>
              </a:ext>
            </a:extLst>
          </p:cNvPr>
          <p:cNvSpPr txBox="1"/>
          <p:nvPr/>
        </p:nvSpPr>
        <p:spPr>
          <a:xfrm>
            <a:off x="3236813" y="3408731"/>
            <a:ext cx="4944235" cy="523220"/>
          </a:xfrm>
          <a:prstGeom prst="rect">
            <a:avLst/>
          </a:prstGeom>
          <a:noFill/>
        </p:spPr>
        <p:txBody>
          <a:bodyPr wrap="square">
            <a:spAutoFit/>
          </a:bodyPr>
          <a:lstStyle/>
          <a:p>
            <a:r>
              <a:rPr lang="en-US" sz="2800" b="1" i="1" dirty="0">
                <a:solidFill>
                  <a:schemeClr val="tx1"/>
                </a:solidFill>
              </a:rPr>
              <a:t>Maybe, depends on the bug</a:t>
            </a:r>
            <a:endParaRPr lang="en-US" sz="2800" dirty="0"/>
          </a:p>
        </p:txBody>
      </p:sp>
      <p:sp>
        <p:nvSpPr>
          <p:cNvPr id="11" name="TextBox 10">
            <a:extLst>
              <a:ext uri="{FF2B5EF4-FFF2-40B4-BE49-F238E27FC236}">
                <a16:creationId xmlns:a16="http://schemas.microsoft.com/office/drawing/2014/main" id="{CEF065A2-7DAE-923C-C544-EE1A886134F5}"/>
              </a:ext>
            </a:extLst>
          </p:cNvPr>
          <p:cNvSpPr txBox="1"/>
          <p:nvPr/>
        </p:nvSpPr>
        <p:spPr>
          <a:xfrm>
            <a:off x="6359306" y="2862337"/>
            <a:ext cx="948792" cy="523220"/>
          </a:xfrm>
          <a:prstGeom prst="rect">
            <a:avLst/>
          </a:prstGeom>
          <a:noFill/>
        </p:spPr>
        <p:txBody>
          <a:bodyPr wrap="square">
            <a:spAutoFit/>
          </a:bodyPr>
          <a:lstStyle/>
          <a:p>
            <a:r>
              <a:rPr lang="en-US" sz="2800" b="1" i="1" dirty="0">
                <a:solidFill>
                  <a:schemeClr val="tx1"/>
                </a:solidFill>
              </a:rPr>
              <a:t>Yes</a:t>
            </a:r>
            <a:endParaRPr lang="en-US" sz="2800" dirty="0"/>
          </a:p>
        </p:txBody>
      </p:sp>
      <p:sp>
        <p:nvSpPr>
          <p:cNvPr id="12" name="TextBox 11">
            <a:extLst>
              <a:ext uri="{FF2B5EF4-FFF2-40B4-BE49-F238E27FC236}">
                <a16:creationId xmlns:a16="http://schemas.microsoft.com/office/drawing/2014/main" id="{AE59BBDA-CDEB-BE0B-B5C6-AEC18E417FC0}"/>
              </a:ext>
            </a:extLst>
          </p:cNvPr>
          <p:cNvSpPr txBox="1"/>
          <p:nvPr/>
        </p:nvSpPr>
        <p:spPr>
          <a:xfrm>
            <a:off x="2979554" y="3867806"/>
            <a:ext cx="948792" cy="523220"/>
          </a:xfrm>
          <a:prstGeom prst="rect">
            <a:avLst/>
          </a:prstGeom>
          <a:noFill/>
        </p:spPr>
        <p:txBody>
          <a:bodyPr wrap="square">
            <a:spAutoFit/>
          </a:bodyPr>
          <a:lstStyle/>
          <a:p>
            <a:r>
              <a:rPr lang="en-US" sz="2800" b="1" dirty="0"/>
              <a:t>No</a:t>
            </a:r>
          </a:p>
        </p:txBody>
      </p:sp>
    </p:spTree>
    <p:extLst>
      <p:ext uri="{BB962C8B-B14F-4D97-AF65-F5344CB8AC3E}">
        <p14:creationId xmlns:p14="http://schemas.microsoft.com/office/powerpoint/2010/main" val="294543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AC076-1A67-AA34-D3EA-E81AEF23E1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3A838-0510-2962-F4AA-9304CF5F524A}"/>
              </a:ext>
            </a:extLst>
          </p:cNvPr>
          <p:cNvSpPr>
            <a:spLocks noGrp="1"/>
          </p:cNvSpPr>
          <p:nvPr>
            <p:ph type="title"/>
          </p:nvPr>
        </p:nvSpPr>
        <p:spPr>
          <a:xfrm>
            <a:off x="522975" y="223998"/>
            <a:ext cx="11153087" cy="590349"/>
          </a:xfrm>
        </p:spPr>
        <p:txBody>
          <a:bodyPr wrap="square" lIns="0" tIns="18000" rIns="0" bIns="18000" anchor="ctr" anchorCtr="0">
            <a:spAutoFit/>
          </a:bodyPr>
          <a:lstStyle/>
          <a:p>
            <a:r>
              <a:rPr lang="en-US" dirty="0"/>
              <a:t>Modern Operating Systems</a:t>
            </a:r>
          </a:p>
        </p:txBody>
      </p:sp>
      <p:sp>
        <p:nvSpPr>
          <p:cNvPr id="3" name="Content Placeholder 2">
            <a:extLst>
              <a:ext uri="{FF2B5EF4-FFF2-40B4-BE49-F238E27FC236}">
                <a16:creationId xmlns:a16="http://schemas.microsoft.com/office/drawing/2014/main" id="{6C3C3556-FBA9-E546-D5E0-6644B098F6E6}"/>
              </a:ext>
            </a:extLst>
          </p:cNvPr>
          <p:cNvSpPr>
            <a:spLocks noGrp="1"/>
          </p:cNvSpPr>
          <p:nvPr>
            <p:ph type="body" idx="1"/>
          </p:nvPr>
        </p:nvSpPr>
        <p:spPr>
          <a:xfrm>
            <a:off x="522976" y="1097244"/>
            <a:ext cx="11153086" cy="344128"/>
          </a:xfrm>
        </p:spPr>
        <p:txBody>
          <a:bodyPr wrap="square" lIns="0" tIns="18000" rIns="0" bIns="18000" anchor="ctr" anchorCtr="0">
            <a:spAutoFit/>
          </a:bodyPr>
          <a:lstStyle/>
          <a:p>
            <a:r>
              <a:rPr lang="en-US" dirty="0"/>
              <a:t>Fifth Edition</a:t>
            </a:r>
          </a:p>
        </p:txBody>
      </p:sp>
      <p:pic>
        <p:nvPicPr>
          <p:cNvPr id="14" name="Picture Placeholder 5" descr="Front Cover: Modern Operating Systems Fifth Edition by Tanenbaum and Bos">
            <a:extLst>
              <a:ext uri="{FF2B5EF4-FFF2-40B4-BE49-F238E27FC236}">
                <a16:creationId xmlns:a16="http://schemas.microsoft.com/office/drawing/2014/main" id="{99B721FA-89A4-BB8D-CF04-7B817E53710F}"/>
              </a:ext>
            </a:extLst>
          </p:cNvPr>
          <p:cNvPicPr>
            <a:picLocks noGrp="1" noChangeAspect="1"/>
          </p:cNvPicPr>
          <p:nvPr>
            <p:ph type="pic" sz="quarter" idx="18"/>
          </p:nvPr>
        </p:nvPicPr>
        <p:blipFill>
          <a:blip r:embed="rId3"/>
          <a:srcRect/>
          <a:stretch/>
        </p:blipFill>
        <p:spPr>
          <a:xfrm>
            <a:off x="568019" y="1579368"/>
            <a:ext cx="3587360" cy="4639653"/>
          </a:xfrm>
          <a:prstGeom prst="rect">
            <a:avLst/>
          </a:prstGeom>
        </p:spPr>
      </p:pic>
      <p:sp>
        <p:nvSpPr>
          <p:cNvPr id="5" name="Content Placeholder 4">
            <a:extLst>
              <a:ext uri="{FF2B5EF4-FFF2-40B4-BE49-F238E27FC236}">
                <a16:creationId xmlns:a16="http://schemas.microsoft.com/office/drawing/2014/main" id="{A4FB5F17-191B-72D9-6230-DAC6E83D3470}"/>
              </a:ext>
            </a:extLst>
          </p:cNvPr>
          <p:cNvSpPr>
            <a:spLocks noGrp="1"/>
          </p:cNvSpPr>
          <p:nvPr>
            <p:ph sz="quarter" idx="14"/>
          </p:nvPr>
        </p:nvSpPr>
        <p:spPr>
          <a:xfrm>
            <a:off x="6109414" y="2934290"/>
            <a:ext cx="2840377" cy="498016"/>
          </a:xfrm>
        </p:spPr>
        <p:txBody>
          <a:bodyPr wrap="square" lIns="0" tIns="18000" rIns="0" bIns="18000" anchor="ctr" anchorCtr="0">
            <a:spAutoFit/>
          </a:bodyPr>
          <a:lstStyle/>
          <a:p>
            <a:pPr indent="-101600"/>
            <a:r>
              <a:rPr lang="en-US" dirty="0"/>
              <a:t>Chapter 4- End</a:t>
            </a:r>
          </a:p>
        </p:txBody>
      </p:sp>
      <p:sp>
        <p:nvSpPr>
          <p:cNvPr id="6" name="Content Placeholder 5">
            <a:extLst>
              <a:ext uri="{FF2B5EF4-FFF2-40B4-BE49-F238E27FC236}">
                <a16:creationId xmlns:a16="http://schemas.microsoft.com/office/drawing/2014/main" id="{EBCF5BC0-7ED7-F8AA-90D5-D3B6AE07C57B}"/>
              </a:ext>
            </a:extLst>
          </p:cNvPr>
          <p:cNvSpPr>
            <a:spLocks noGrp="1"/>
          </p:cNvSpPr>
          <p:nvPr>
            <p:ph sz="quarter" idx="15"/>
          </p:nvPr>
        </p:nvSpPr>
        <p:spPr>
          <a:xfrm>
            <a:off x="6108877" y="3704643"/>
            <a:ext cx="1603138" cy="374906"/>
          </a:xfrm>
        </p:spPr>
        <p:txBody>
          <a:bodyPr wrap="square" lIns="0" tIns="18000" rIns="0" bIns="18000" anchor="ctr" anchorCtr="0">
            <a:spAutoFit/>
          </a:bodyPr>
          <a:lstStyle/>
          <a:p>
            <a:pPr marL="0"/>
            <a:r>
              <a:rPr lang="en-US" dirty="0"/>
              <a:t>File Systems</a:t>
            </a:r>
          </a:p>
        </p:txBody>
      </p:sp>
      <p:pic>
        <p:nvPicPr>
          <p:cNvPr id="12" name="Picture Placeholder 11" descr="Pearson Logo">
            <a:extLst>
              <a:ext uri="{FF2B5EF4-FFF2-40B4-BE49-F238E27FC236}">
                <a16:creationId xmlns:a16="http://schemas.microsoft.com/office/drawing/2014/main" id="{5B1BB49B-DE6C-BA19-C897-1633B4305E12}"/>
              </a:ext>
            </a:extLst>
          </p:cNvPr>
          <p:cNvPicPr>
            <a:picLocks noGrp="1" noChangeAspect="1"/>
          </p:cNvPicPr>
          <p:nvPr>
            <p:ph type="pic" sz="quarter" idx="16"/>
          </p:nvPr>
        </p:nvPicPr>
        <p:blipFill>
          <a:blip r:embed="rId4"/>
          <a:srcRect/>
          <a:stretch/>
        </p:blipFill>
        <p:spPr>
          <a:xfrm>
            <a:off x="523156" y="6412112"/>
            <a:ext cx="948533" cy="298884"/>
          </a:xfrm>
        </p:spPr>
      </p:pic>
      <p:sp>
        <p:nvSpPr>
          <p:cNvPr id="8" name="Content Placeholder 7">
            <a:extLst>
              <a:ext uri="{FF2B5EF4-FFF2-40B4-BE49-F238E27FC236}">
                <a16:creationId xmlns:a16="http://schemas.microsoft.com/office/drawing/2014/main" id="{426771F3-BB78-DA20-40A5-214D892D94F1}"/>
              </a:ext>
            </a:extLst>
          </p:cNvPr>
          <p:cNvSpPr>
            <a:spLocks noGrp="1"/>
          </p:cNvSpPr>
          <p:nvPr>
            <p:ph sz="quarter" idx="17"/>
          </p:nvPr>
        </p:nvSpPr>
        <p:spPr>
          <a:xfrm>
            <a:off x="5080082" y="6458130"/>
            <a:ext cx="6589712" cy="221018"/>
          </a:xfrm>
        </p:spPr>
        <p:txBody>
          <a:bodyPr lIns="0" tIns="18000" rIns="0" bIns="18000" anchor="ctr" anchorCtr="0">
            <a:spAutoFit/>
          </a:bodyPr>
          <a:lstStyle/>
          <a:p>
            <a:r>
              <a:rPr lang="en-US" altLang="en-US"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794339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24607"/>
            <a:ext cx="11153086" cy="559572"/>
          </a:xfrm>
        </p:spPr>
        <p:txBody>
          <a:bodyPr wrap="square" lIns="0" tIns="18000" rIns="0" bIns="18000" anchor="ctr" anchorCtr="0">
            <a:spAutoFit/>
          </a:bodyPr>
          <a:lstStyle/>
          <a:p>
            <a:r>
              <a:rPr lang="en-US" sz="3400" dirty="0"/>
              <a:t>Files</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13879" y="1096412"/>
            <a:ext cx="11162184" cy="4529889"/>
          </a:xfrm>
        </p:spPr>
        <p:txBody>
          <a:bodyPr wrap="square" lIns="0" tIns="18000" rIns="0" bIns="18000" anchor="ctr" anchorCtr="0">
            <a:spAutoFit/>
          </a:bodyPr>
          <a:lstStyle/>
          <a:p>
            <a:pPr marL="342900" indent="-342900">
              <a:spcBef>
                <a:spcPts val="600"/>
              </a:spcBef>
            </a:pPr>
            <a:r>
              <a:rPr lang="en-US" sz="2800" dirty="0"/>
              <a:t>Abstract storage nodes</a:t>
            </a:r>
          </a:p>
          <a:p>
            <a:pPr marL="342900" indent="-342900">
              <a:spcBef>
                <a:spcPts val="600"/>
              </a:spcBef>
            </a:pPr>
            <a:r>
              <a:rPr lang="en-US" sz="2800" dirty="0"/>
              <a:t>File access:</a:t>
            </a:r>
          </a:p>
          <a:p>
            <a:pPr marL="829818" lvl="1" indent="-342900"/>
            <a:r>
              <a:rPr lang="en-US" sz="2800" dirty="0"/>
              <a:t>Sequential</a:t>
            </a:r>
            <a:r>
              <a:rPr lang="en-US" sz="2400" dirty="0"/>
              <a:t> v</a:t>
            </a:r>
            <a:r>
              <a:rPr lang="en-US" sz="100" dirty="0"/>
              <a:t>ersu</a:t>
            </a:r>
            <a:r>
              <a:rPr lang="en-US" sz="2400" dirty="0"/>
              <a:t>s. </a:t>
            </a:r>
            <a:r>
              <a:rPr lang="en-US" sz="2800" dirty="0"/>
              <a:t>random access</a:t>
            </a:r>
          </a:p>
          <a:p>
            <a:pPr marL="342900" indent="-342900">
              <a:spcBef>
                <a:spcPts val="600"/>
              </a:spcBef>
            </a:pPr>
            <a:r>
              <a:rPr lang="en-US" sz="2800" dirty="0"/>
              <a:t>File types:</a:t>
            </a:r>
          </a:p>
          <a:p>
            <a:pPr marL="829818" lvl="1" indent="-342900"/>
            <a:r>
              <a:rPr lang="en-US" sz="2800" dirty="0"/>
              <a:t>Regular files, directories, soft links</a:t>
            </a:r>
          </a:p>
          <a:p>
            <a:pPr marL="829818" lvl="1" indent="-342900"/>
            <a:r>
              <a:rPr lang="en-US" sz="2800" dirty="0"/>
              <a:t>Special files (e.g., device files, metadata files)</a:t>
            </a:r>
          </a:p>
          <a:p>
            <a:pPr marL="342900" indent="-342900">
              <a:spcBef>
                <a:spcPts val="600"/>
              </a:spcBef>
            </a:pPr>
            <a:r>
              <a:rPr lang="en-US" sz="2800" dirty="0"/>
              <a:t>File structure:</a:t>
            </a:r>
          </a:p>
          <a:p>
            <a:pPr marL="829818" lvl="1" indent="-342900"/>
            <a:r>
              <a:rPr lang="en-US" sz="2800" spc="-300" dirty="0"/>
              <a:t>O </a:t>
            </a:r>
            <a:r>
              <a:rPr lang="en-US" sz="2800" dirty="0"/>
              <a:t>S’ perspective: Files as streams of bytes</a:t>
            </a:r>
          </a:p>
          <a:p>
            <a:pPr marL="829818" lvl="1" indent="-342900"/>
            <a:r>
              <a:rPr lang="en-US" sz="2800" dirty="0"/>
              <a:t>Program’s perspective: Archives, Executables, etc.</a:t>
            </a:r>
            <a:endParaRPr lang="en-US" sz="2400" dirty="0"/>
          </a:p>
        </p:txBody>
      </p:sp>
    </p:spTree>
    <p:extLst>
      <p:ext uri="{BB962C8B-B14F-4D97-AF65-F5344CB8AC3E}">
        <p14:creationId xmlns:p14="http://schemas.microsoft.com/office/powerpoint/2010/main" val="3628397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15" y="223687"/>
            <a:ext cx="11152748" cy="559572"/>
          </a:xfrm>
        </p:spPr>
        <p:txBody>
          <a:bodyPr wrap="square" lIns="0" tIns="18000" rIns="0" bIns="18000" anchor="ctr" anchorCtr="0">
            <a:spAutoFit/>
          </a:bodyPr>
          <a:lstStyle/>
          <a:p>
            <a:r>
              <a:rPr lang="en-US" sz="3400" dirty="0"/>
              <a:t>Quiz Question</a:t>
            </a:r>
            <a:endParaRPr lang="en-US" sz="2600" dirty="0"/>
          </a:p>
        </p:txBody>
      </p:sp>
      <p:sp>
        <p:nvSpPr>
          <p:cNvPr id="3" name="Content Placeholder 2">
            <a:extLst>
              <a:ext uri="{FF2B5EF4-FFF2-40B4-BE49-F238E27FC236}">
                <a16:creationId xmlns:a16="http://schemas.microsoft.com/office/drawing/2014/main" id="{47B5B105-9BA1-46CC-884B-D9C1491E8767}"/>
              </a:ext>
            </a:extLst>
          </p:cNvPr>
          <p:cNvSpPr>
            <a:spLocks noGrp="1"/>
          </p:cNvSpPr>
          <p:nvPr>
            <p:ph sz="quarter" idx="13"/>
          </p:nvPr>
        </p:nvSpPr>
        <p:spPr>
          <a:xfrm>
            <a:off x="514350" y="1099879"/>
            <a:ext cx="11152748" cy="467239"/>
          </a:xfrm>
        </p:spPr>
        <p:txBody>
          <a:bodyPr wrap="square" lIns="0" tIns="18000" rIns="0" bIns="18000" anchor="ctr" anchorCtr="0">
            <a:spAutoFit/>
          </a:bodyPr>
          <a:lstStyle/>
          <a:p>
            <a:pPr marL="0" indent="0">
              <a:buNone/>
            </a:pPr>
            <a:r>
              <a:rPr lang="en-US" sz="2800" i="1" dirty="0"/>
              <a:t>Q: When does the </a:t>
            </a:r>
            <a:r>
              <a:rPr lang="en-US" sz="2800" i="1" spc="-350" dirty="0"/>
              <a:t>O </a:t>
            </a:r>
            <a:r>
              <a:rPr lang="en-US" sz="2800" i="1" dirty="0"/>
              <a:t>S itself care about the contents of a file?</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14350" y="1744265"/>
            <a:ext cx="11152748" cy="898126"/>
          </a:xfrm>
        </p:spPr>
        <p:txBody>
          <a:bodyPr wrap="square" lIns="0" tIns="18000" rIns="0" bIns="18000" anchor="ctr" anchorCtr="0">
            <a:spAutoFit/>
          </a:bodyPr>
          <a:lstStyle/>
          <a:p>
            <a:pPr marL="0" indent="0">
              <a:buNone/>
            </a:pPr>
            <a:r>
              <a:rPr lang="en-US" sz="2800" i="1" dirty="0"/>
              <a:t>A: Only when the </a:t>
            </a:r>
            <a:r>
              <a:rPr lang="en-US" sz="2800" i="1" spc="-350" dirty="0"/>
              <a:t>O </a:t>
            </a:r>
            <a:r>
              <a:rPr lang="en-US" sz="2800" i="1" dirty="0"/>
              <a:t>S uses the file itself (directories, executables, boot image, etc.)</a:t>
            </a:r>
          </a:p>
        </p:txBody>
      </p:sp>
    </p:spTree>
    <p:extLst>
      <p:ext uri="{BB962C8B-B14F-4D97-AF65-F5344CB8AC3E}">
        <p14:creationId xmlns:p14="http://schemas.microsoft.com/office/powerpoint/2010/main" val="202046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6098" y="209625"/>
            <a:ext cx="10972800" cy="559572"/>
          </a:xfrm>
        </p:spPr>
        <p:txBody>
          <a:bodyPr wrap="square" lIns="0" tIns="18000" rIns="0" bIns="18000" anchor="ctr" anchorCtr="0">
            <a:spAutoFit/>
          </a:bodyPr>
          <a:lstStyle/>
          <a:p>
            <a:r>
              <a:rPr lang="en-US" sz="3400" dirty="0"/>
              <a:t>File Naming</a:t>
            </a:r>
            <a:endParaRPr lang="en-US" sz="2600" dirty="0"/>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526098" y="1135741"/>
            <a:ext cx="11149965" cy="1913789"/>
          </a:xfrm>
        </p:spPr>
        <p:txBody>
          <a:bodyPr wrap="square" lIns="0" tIns="18000" rIns="0" bIns="18000" anchor="ctr" anchorCtr="0">
            <a:spAutoFit/>
          </a:bodyPr>
          <a:lstStyle/>
          <a:p>
            <a:pPr marL="457200" indent="-457200">
              <a:spcBef>
                <a:spcPts val="600"/>
              </a:spcBef>
            </a:pPr>
            <a:r>
              <a:rPr lang="en-US" sz="2800" dirty="0"/>
              <a:t>Different file systems have different limitations/conventions for file names</a:t>
            </a:r>
          </a:p>
          <a:p>
            <a:pPr marL="457200" indent="-457200">
              <a:spcBef>
                <a:spcPts val="600"/>
              </a:spcBef>
            </a:pPr>
            <a:r>
              <a:rPr lang="en-US" sz="2800" dirty="0"/>
              <a:t>File extensions</a:t>
            </a:r>
          </a:p>
          <a:p>
            <a:pPr marL="457200" indent="-457200">
              <a:spcBef>
                <a:spcPts val="600"/>
              </a:spcBef>
            </a:pPr>
            <a:r>
              <a:rPr lang="en-US" sz="2800" dirty="0"/>
              <a:t>File name length</a:t>
            </a:r>
          </a:p>
        </p:txBody>
      </p:sp>
      <p:sp>
        <p:nvSpPr>
          <p:cNvPr id="3" name="Content Placeholder 2">
            <a:extLst>
              <a:ext uri="{FF2B5EF4-FFF2-40B4-BE49-F238E27FC236}">
                <a16:creationId xmlns:a16="http://schemas.microsoft.com/office/drawing/2014/main" id="{DC7CEA1B-CDCB-9A2C-9BE1-75CCB9CC9A27}"/>
              </a:ext>
            </a:extLst>
          </p:cNvPr>
          <p:cNvSpPr>
            <a:spLocks noGrp="1"/>
          </p:cNvSpPr>
          <p:nvPr>
            <p:ph sz="quarter" idx="14"/>
          </p:nvPr>
        </p:nvSpPr>
        <p:spPr>
          <a:xfrm>
            <a:off x="528448" y="3140879"/>
            <a:ext cx="776478" cy="467239"/>
          </a:xfrm>
        </p:spPr>
        <p:txBody>
          <a:bodyPr wrap="square" lIns="0" tIns="18000" rIns="0" bIns="18000" anchor="ctr" anchorCtr="0">
            <a:spAutoFit/>
          </a:bodyPr>
          <a:lstStyle/>
          <a:p>
            <a:pPr marL="539750" lvl="1" indent="-53975"/>
            <a:r>
              <a:rPr lang="en-US" sz="2800" dirty="0"/>
              <a:t>  </a:t>
            </a:r>
          </a:p>
        </p:txBody>
      </p:sp>
      <p:graphicFrame>
        <p:nvGraphicFramePr>
          <p:cNvPr id="19" name="Object 18" descr="F A T 12 colon 8 point 3">
            <a:extLst>
              <a:ext uri="{FF2B5EF4-FFF2-40B4-BE49-F238E27FC236}">
                <a16:creationId xmlns:a16="http://schemas.microsoft.com/office/drawing/2014/main" id="{7285F10E-1B55-3AAB-7DAE-63A8EE5D8C6F}"/>
              </a:ext>
            </a:extLst>
          </p:cNvPr>
          <p:cNvGraphicFramePr>
            <a:graphicFrameLocks noChangeAspect="1"/>
          </p:cNvGraphicFramePr>
          <p:nvPr>
            <p:extLst>
              <p:ext uri="{D42A27DB-BD31-4B8C-83A1-F6EECF244321}">
                <p14:modId xmlns:p14="http://schemas.microsoft.com/office/powerpoint/2010/main" val="3893543075"/>
              </p:ext>
            </p:extLst>
          </p:nvPr>
        </p:nvGraphicFramePr>
        <p:xfrm>
          <a:off x="1412550" y="3171244"/>
          <a:ext cx="1905651" cy="418561"/>
        </p:xfrm>
        <a:graphic>
          <a:graphicData uri="http://schemas.openxmlformats.org/presentationml/2006/ole">
            <mc:AlternateContent xmlns:mc="http://schemas.openxmlformats.org/markup-compatibility/2006">
              <mc:Choice xmlns:v="urn:schemas-microsoft-com:vml" Requires="v">
                <p:oleObj name="Equation" r:id="rId2" imgW="799920" imgH="177480" progId="Equation.DSMT4">
                  <p:embed/>
                </p:oleObj>
              </mc:Choice>
              <mc:Fallback>
                <p:oleObj name="Equation" r:id="rId2" imgW="799920" imgH="177480" progId="Equation.DSMT4">
                  <p:embed/>
                  <p:pic>
                    <p:nvPicPr>
                      <p:cNvPr id="183" name="Object 182">
                        <a:extLst>
                          <a:ext uri="{FF2B5EF4-FFF2-40B4-BE49-F238E27FC236}">
                            <a16:creationId xmlns:a16="http://schemas.microsoft.com/office/drawing/2014/main" id="{D7C386A6-925E-BCCB-EA20-9B1F07B1978E}"/>
                          </a:ext>
                        </a:extLst>
                      </p:cNvPr>
                      <p:cNvPicPr/>
                      <p:nvPr/>
                    </p:nvPicPr>
                    <p:blipFill>
                      <a:blip r:embed="rId3"/>
                      <a:stretch>
                        <a:fillRect/>
                      </a:stretch>
                    </p:blipFill>
                    <p:spPr>
                      <a:xfrm>
                        <a:off x="1412550" y="3171244"/>
                        <a:ext cx="1905651" cy="418561"/>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DAF97A3E-B112-9524-342A-1AE7E7B4435B}"/>
              </a:ext>
            </a:extLst>
          </p:cNvPr>
          <p:cNvSpPr>
            <a:spLocks noGrp="1"/>
          </p:cNvSpPr>
          <p:nvPr>
            <p:ph sz="quarter" idx="15"/>
          </p:nvPr>
        </p:nvSpPr>
        <p:spPr>
          <a:xfrm>
            <a:off x="3386539" y="3137860"/>
            <a:ext cx="5458083" cy="467239"/>
          </a:xfrm>
        </p:spPr>
        <p:txBody>
          <a:bodyPr wrap="square" lIns="0" tIns="18000" rIns="0" bIns="18000" anchor="ctr" anchorCtr="0">
            <a:spAutoFit/>
          </a:bodyPr>
          <a:lstStyle/>
          <a:p>
            <a:pPr marL="0" lvl="1" indent="0">
              <a:buNone/>
            </a:pPr>
            <a:r>
              <a:rPr lang="en-US" sz="2800" dirty="0"/>
              <a:t>characters (later extended to 255)</a:t>
            </a:r>
          </a:p>
        </p:txBody>
      </p:sp>
      <p:sp>
        <p:nvSpPr>
          <p:cNvPr id="5" name="Content Placeholder 4">
            <a:extLst>
              <a:ext uri="{FF2B5EF4-FFF2-40B4-BE49-F238E27FC236}">
                <a16:creationId xmlns:a16="http://schemas.microsoft.com/office/drawing/2014/main" id="{F128CB06-0880-723F-5C78-AAADA6E4E8F1}"/>
              </a:ext>
            </a:extLst>
          </p:cNvPr>
          <p:cNvSpPr>
            <a:spLocks noGrp="1"/>
          </p:cNvSpPr>
          <p:nvPr>
            <p:ph sz="quarter" idx="16"/>
          </p:nvPr>
        </p:nvSpPr>
        <p:spPr>
          <a:xfrm>
            <a:off x="519748" y="3696137"/>
            <a:ext cx="775653" cy="467239"/>
          </a:xfrm>
        </p:spPr>
        <p:txBody>
          <a:bodyPr wrap="square" lIns="0" tIns="18000" rIns="0" bIns="18000" anchor="ctr" anchorCtr="0">
            <a:spAutoFit/>
          </a:bodyPr>
          <a:lstStyle/>
          <a:p>
            <a:pPr marL="717550" lvl="1" indent="-231775"/>
            <a:r>
              <a:rPr lang="en-US" sz="2800" dirty="0"/>
              <a:t>  </a:t>
            </a:r>
          </a:p>
        </p:txBody>
      </p:sp>
      <p:graphicFrame>
        <p:nvGraphicFramePr>
          <p:cNvPr id="20" name="Object 19" descr="E x t 4 colon 255">
            <a:extLst>
              <a:ext uri="{FF2B5EF4-FFF2-40B4-BE49-F238E27FC236}">
                <a16:creationId xmlns:a16="http://schemas.microsoft.com/office/drawing/2014/main" id="{1D293F51-7A07-6463-6953-A72EC140E28F}"/>
              </a:ext>
            </a:extLst>
          </p:cNvPr>
          <p:cNvGraphicFramePr>
            <a:graphicFrameLocks noChangeAspect="1"/>
          </p:cNvGraphicFramePr>
          <p:nvPr>
            <p:extLst>
              <p:ext uri="{D42A27DB-BD31-4B8C-83A1-F6EECF244321}">
                <p14:modId xmlns:p14="http://schemas.microsoft.com/office/powerpoint/2010/main" val="3359298233"/>
              </p:ext>
            </p:extLst>
          </p:nvPr>
        </p:nvGraphicFramePr>
        <p:xfrm>
          <a:off x="1403025" y="3707685"/>
          <a:ext cx="1633538" cy="419100"/>
        </p:xfrm>
        <a:graphic>
          <a:graphicData uri="http://schemas.openxmlformats.org/presentationml/2006/ole">
            <mc:AlternateContent xmlns:mc="http://schemas.openxmlformats.org/markup-compatibility/2006">
              <mc:Choice xmlns:v="urn:schemas-microsoft-com:vml" Requires="v">
                <p:oleObj name="Equation" r:id="rId4" imgW="685800" imgH="177480" progId="Equation.DSMT4">
                  <p:embed/>
                </p:oleObj>
              </mc:Choice>
              <mc:Fallback>
                <p:oleObj name="Equation" r:id="rId4" imgW="685800" imgH="177480" progId="Equation.DSMT4">
                  <p:embed/>
                  <p:pic>
                    <p:nvPicPr>
                      <p:cNvPr id="19" name="Object 18">
                        <a:extLst>
                          <a:ext uri="{FF2B5EF4-FFF2-40B4-BE49-F238E27FC236}">
                            <a16:creationId xmlns:a16="http://schemas.microsoft.com/office/drawing/2014/main" id="{7285F10E-1B55-3AAB-7DAE-63A8EE5D8C6F}"/>
                          </a:ext>
                        </a:extLst>
                      </p:cNvPr>
                      <p:cNvPicPr/>
                      <p:nvPr/>
                    </p:nvPicPr>
                    <p:blipFill>
                      <a:blip r:embed="rId5"/>
                      <a:stretch>
                        <a:fillRect/>
                      </a:stretch>
                    </p:blipFill>
                    <p:spPr>
                      <a:xfrm>
                        <a:off x="1403025" y="3707685"/>
                        <a:ext cx="1633538" cy="4191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F5017B31-B5B8-0E30-113B-FC56E4AFF570}"/>
              </a:ext>
            </a:extLst>
          </p:cNvPr>
          <p:cNvSpPr>
            <a:spLocks noGrp="1"/>
          </p:cNvSpPr>
          <p:nvPr>
            <p:ph sz="quarter" idx="17"/>
          </p:nvPr>
        </p:nvSpPr>
        <p:spPr>
          <a:xfrm>
            <a:off x="3144188" y="3683361"/>
            <a:ext cx="1680226" cy="467239"/>
          </a:xfrm>
        </p:spPr>
        <p:txBody>
          <a:bodyPr wrap="square" lIns="0" tIns="18000" rIns="0" bIns="18000" anchor="ctr" anchorCtr="0">
            <a:spAutoFit/>
          </a:bodyPr>
          <a:lstStyle/>
          <a:p>
            <a:pPr marL="0" lvl="1" indent="0">
              <a:buNone/>
            </a:pPr>
            <a:r>
              <a:rPr lang="en-US" sz="2800" dirty="0"/>
              <a:t>characters</a:t>
            </a:r>
          </a:p>
        </p:txBody>
      </p:sp>
      <p:sp>
        <p:nvSpPr>
          <p:cNvPr id="7" name="Content Placeholder 6">
            <a:extLst>
              <a:ext uri="{FF2B5EF4-FFF2-40B4-BE49-F238E27FC236}">
                <a16:creationId xmlns:a16="http://schemas.microsoft.com/office/drawing/2014/main" id="{4053FB2E-BABB-FA62-CF6C-34B44B6467FB}"/>
              </a:ext>
            </a:extLst>
          </p:cNvPr>
          <p:cNvSpPr>
            <a:spLocks noGrp="1"/>
          </p:cNvSpPr>
          <p:nvPr>
            <p:ph sz="quarter" idx="18"/>
          </p:nvPr>
        </p:nvSpPr>
        <p:spPr>
          <a:xfrm>
            <a:off x="526098" y="4205076"/>
            <a:ext cx="11137265" cy="467239"/>
          </a:xfrm>
        </p:spPr>
        <p:txBody>
          <a:bodyPr wrap="square" lIns="0" tIns="18000" rIns="0" bIns="18000" anchor="ctr" anchorCtr="0">
            <a:spAutoFit/>
          </a:bodyPr>
          <a:lstStyle/>
          <a:p>
            <a:pPr marL="457200" indent="-457200"/>
            <a:r>
              <a:rPr lang="en-US" sz="2800" dirty="0"/>
              <a:t>Special characters in file names</a:t>
            </a:r>
          </a:p>
        </p:txBody>
      </p:sp>
      <p:sp>
        <p:nvSpPr>
          <p:cNvPr id="8" name="Content Placeholder 7">
            <a:extLst>
              <a:ext uri="{FF2B5EF4-FFF2-40B4-BE49-F238E27FC236}">
                <a16:creationId xmlns:a16="http://schemas.microsoft.com/office/drawing/2014/main" id="{15180518-1524-FB92-41FE-2408219DF167}"/>
              </a:ext>
            </a:extLst>
          </p:cNvPr>
          <p:cNvSpPr>
            <a:spLocks noGrp="1"/>
          </p:cNvSpPr>
          <p:nvPr>
            <p:ph sz="quarter" idx="19"/>
          </p:nvPr>
        </p:nvSpPr>
        <p:spPr>
          <a:xfrm>
            <a:off x="522734" y="4755213"/>
            <a:ext cx="791718" cy="467239"/>
          </a:xfrm>
        </p:spPr>
        <p:txBody>
          <a:bodyPr wrap="square" lIns="0" tIns="18000" rIns="0" bIns="18000" anchor="ctr" anchorCtr="0">
            <a:spAutoFit/>
          </a:bodyPr>
          <a:lstStyle/>
          <a:p>
            <a:pPr marL="715963" lvl="1" indent="-230188"/>
            <a:r>
              <a:rPr lang="en-US" sz="2800" dirty="0"/>
              <a:t>  </a:t>
            </a:r>
          </a:p>
        </p:txBody>
      </p:sp>
      <p:graphicFrame>
        <p:nvGraphicFramePr>
          <p:cNvPr id="21" name="Object 20" descr="F A T 12 colon No double quotes asterisk front slash colon greater than less than question mark back slash vertical bar ">
            <a:extLst>
              <a:ext uri="{FF2B5EF4-FFF2-40B4-BE49-F238E27FC236}">
                <a16:creationId xmlns:a16="http://schemas.microsoft.com/office/drawing/2014/main" id="{3FD80FF8-A71F-A006-1039-C4626314A7D8}"/>
              </a:ext>
            </a:extLst>
          </p:cNvPr>
          <p:cNvGraphicFramePr>
            <a:graphicFrameLocks noChangeAspect="1"/>
          </p:cNvGraphicFramePr>
          <p:nvPr>
            <p:extLst>
              <p:ext uri="{D42A27DB-BD31-4B8C-83A1-F6EECF244321}">
                <p14:modId xmlns:p14="http://schemas.microsoft.com/office/powerpoint/2010/main" val="1244872793"/>
              </p:ext>
            </p:extLst>
          </p:nvPr>
        </p:nvGraphicFramePr>
        <p:xfrm>
          <a:off x="1406526" y="4793573"/>
          <a:ext cx="3235325" cy="476250"/>
        </p:xfrm>
        <a:graphic>
          <a:graphicData uri="http://schemas.openxmlformats.org/presentationml/2006/ole">
            <mc:AlternateContent xmlns:mc="http://schemas.openxmlformats.org/markup-compatibility/2006">
              <mc:Choice xmlns:v="urn:schemas-microsoft-com:vml" Requires="v">
                <p:oleObj name="Equation" r:id="rId6" imgW="1358640" imgH="203040" progId="Equation.DSMT4">
                  <p:embed/>
                </p:oleObj>
              </mc:Choice>
              <mc:Fallback>
                <p:oleObj name="Equation" r:id="rId6" imgW="1358640" imgH="203040" progId="Equation.DSMT4">
                  <p:embed/>
                  <p:pic>
                    <p:nvPicPr>
                      <p:cNvPr id="19" name="Object 18">
                        <a:extLst>
                          <a:ext uri="{FF2B5EF4-FFF2-40B4-BE49-F238E27FC236}">
                            <a16:creationId xmlns:a16="http://schemas.microsoft.com/office/drawing/2014/main" id="{7285F10E-1B55-3AAB-7DAE-63A8EE5D8C6F}"/>
                          </a:ext>
                        </a:extLst>
                      </p:cNvPr>
                      <p:cNvPicPr/>
                      <p:nvPr/>
                    </p:nvPicPr>
                    <p:blipFill>
                      <a:blip r:embed="rId7"/>
                      <a:stretch>
                        <a:fillRect/>
                      </a:stretch>
                    </p:blipFill>
                    <p:spPr>
                      <a:xfrm>
                        <a:off x="1406526" y="4793573"/>
                        <a:ext cx="3235325" cy="47625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583B1BA5-BA5E-1664-4A42-6AF5C94A051D}"/>
              </a:ext>
            </a:extLst>
          </p:cNvPr>
          <p:cNvSpPr>
            <a:spLocks noGrp="1"/>
          </p:cNvSpPr>
          <p:nvPr>
            <p:ph sz="quarter" idx="20"/>
          </p:nvPr>
        </p:nvSpPr>
        <p:spPr>
          <a:xfrm>
            <a:off x="4733925" y="4782789"/>
            <a:ext cx="1552575" cy="467239"/>
          </a:xfrm>
        </p:spPr>
        <p:txBody>
          <a:bodyPr wrap="square" lIns="0" tIns="18000" rIns="0" bIns="18000" anchor="ctr" anchorCtr="0">
            <a:spAutoFit/>
          </a:bodyPr>
          <a:lstStyle/>
          <a:p>
            <a:pPr marL="0" lvl="1" indent="0">
              <a:buNone/>
            </a:pPr>
            <a:r>
              <a:rPr lang="en-US" sz="2800" dirty="0"/>
              <a:t>and more</a:t>
            </a:r>
          </a:p>
        </p:txBody>
      </p:sp>
      <p:sp>
        <p:nvSpPr>
          <p:cNvPr id="10" name="Content Placeholder 9">
            <a:extLst>
              <a:ext uri="{FF2B5EF4-FFF2-40B4-BE49-F238E27FC236}">
                <a16:creationId xmlns:a16="http://schemas.microsoft.com/office/drawing/2014/main" id="{679D1EF2-F1B5-494E-89B0-AFDD45858B9E}"/>
              </a:ext>
            </a:extLst>
          </p:cNvPr>
          <p:cNvSpPr>
            <a:spLocks noGrp="1"/>
          </p:cNvSpPr>
          <p:nvPr>
            <p:ph sz="quarter" idx="21"/>
          </p:nvPr>
        </p:nvSpPr>
        <p:spPr>
          <a:xfrm>
            <a:off x="515938" y="5308086"/>
            <a:ext cx="791718" cy="467239"/>
          </a:xfrm>
        </p:spPr>
        <p:txBody>
          <a:bodyPr wrap="square" lIns="0" tIns="18000" rIns="0" bIns="18000" anchor="ctr" anchorCtr="0">
            <a:spAutoFit/>
          </a:bodyPr>
          <a:lstStyle/>
          <a:p>
            <a:pPr marL="717550" lvl="1" indent="-231775"/>
            <a:r>
              <a:rPr lang="en-US" sz="2800" dirty="0"/>
              <a:t>  </a:t>
            </a:r>
          </a:p>
        </p:txBody>
      </p:sp>
      <p:graphicFrame>
        <p:nvGraphicFramePr>
          <p:cNvPr id="22" name="Object 21" descr="E x t 4 colon no open single quotes back slash 0 close quotes and open quotes front slash close quotes">
            <a:extLst>
              <a:ext uri="{FF2B5EF4-FFF2-40B4-BE49-F238E27FC236}">
                <a16:creationId xmlns:a16="http://schemas.microsoft.com/office/drawing/2014/main" id="{7091D707-30B2-DEEA-834E-72271CA7458E}"/>
              </a:ext>
            </a:extLst>
          </p:cNvPr>
          <p:cNvGraphicFramePr>
            <a:graphicFrameLocks noChangeAspect="1"/>
          </p:cNvGraphicFramePr>
          <p:nvPr>
            <p:extLst>
              <p:ext uri="{D42A27DB-BD31-4B8C-83A1-F6EECF244321}">
                <p14:modId xmlns:p14="http://schemas.microsoft.com/office/powerpoint/2010/main" val="2343910499"/>
              </p:ext>
            </p:extLst>
          </p:nvPr>
        </p:nvGraphicFramePr>
        <p:xfrm>
          <a:off x="1406526" y="5376009"/>
          <a:ext cx="3175000" cy="446088"/>
        </p:xfrm>
        <a:graphic>
          <a:graphicData uri="http://schemas.openxmlformats.org/presentationml/2006/ole">
            <mc:AlternateContent xmlns:mc="http://schemas.openxmlformats.org/markup-compatibility/2006">
              <mc:Choice xmlns:v="urn:schemas-microsoft-com:vml" Requires="v">
                <p:oleObj name="Equation" r:id="rId8" imgW="1333440" imgH="190440" progId="Equation.DSMT4">
                  <p:embed/>
                </p:oleObj>
              </mc:Choice>
              <mc:Fallback>
                <p:oleObj name="Equation" r:id="rId8" imgW="1333440" imgH="190440" progId="Equation.DSMT4">
                  <p:embed/>
                  <p:pic>
                    <p:nvPicPr>
                      <p:cNvPr id="21" name="Object 20">
                        <a:extLst>
                          <a:ext uri="{FF2B5EF4-FFF2-40B4-BE49-F238E27FC236}">
                            <a16:creationId xmlns:a16="http://schemas.microsoft.com/office/drawing/2014/main" id="{3FD80FF8-A71F-A006-1039-C4626314A7D8}"/>
                          </a:ext>
                        </a:extLst>
                      </p:cNvPr>
                      <p:cNvPicPr/>
                      <p:nvPr/>
                    </p:nvPicPr>
                    <p:blipFill>
                      <a:blip r:embed="rId9"/>
                      <a:stretch>
                        <a:fillRect/>
                      </a:stretch>
                    </p:blipFill>
                    <p:spPr>
                      <a:xfrm>
                        <a:off x="1406526" y="5376009"/>
                        <a:ext cx="3175000" cy="446088"/>
                      </a:xfrm>
                      <a:prstGeom prst="rect">
                        <a:avLst/>
                      </a:prstGeom>
                    </p:spPr>
                  </p:pic>
                </p:oleObj>
              </mc:Fallback>
            </mc:AlternateContent>
          </a:graphicData>
        </a:graphic>
      </p:graphicFrame>
      <p:sp>
        <p:nvSpPr>
          <p:cNvPr id="12" name="Content Placeholder 11">
            <a:extLst>
              <a:ext uri="{FF2B5EF4-FFF2-40B4-BE49-F238E27FC236}">
                <a16:creationId xmlns:a16="http://schemas.microsoft.com/office/drawing/2014/main" id="{B4ADC88A-4AD1-8C3A-667B-F382CA8CB442}"/>
              </a:ext>
            </a:extLst>
          </p:cNvPr>
          <p:cNvSpPr>
            <a:spLocks noGrp="1"/>
          </p:cNvSpPr>
          <p:nvPr>
            <p:ph sz="quarter" idx="22"/>
          </p:nvPr>
        </p:nvSpPr>
        <p:spPr>
          <a:xfrm>
            <a:off x="4690873" y="5340098"/>
            <a:ext cx="3322132" cy="467239"/>
          </a:xfrm>
        </p:spPr>
        <p:txBody>
          <a:bodyPr wrap="square" lIns="0" tIns="18000" rIns="0" bIns="18000" anchor="ctr" anchorCtr="0">
            <a:spAutoFit/>
          </a:bodyPr>
          <a:lstStyle/>
          <a:p>
            <a:pPr marL="0" lvl="1" indent="0">
              <a:buNone/>
            </a:pPr>
            <a:r>
              <a:rPr lang="en-US" sz="2800" dirty="0"/>
              <a:t>or the special names </a:t>
            </a:r>
          </a:p>
        </p:txBody>
      </p:sp>
      <p:graphicFrame>
        <p:nvGraphicFramePr>
          <p:cNvPr id="23" name="Object 22" descr="open double quotes dot close double quotes">
            <a:extLst>
              <a:ext uri="{FF2B5EF4-FFF2-40B4-BE49-F238E27FC236}">
                <a16:creationId xmlns:a16="http://schemas.microsoft.com/office/drawing/2014/main" id="{D41C13F4-2325-BFCE-BD91-3B73352AB79C}"/>
              </a:ext>
            </a:extLst>
          </p:cNvPr>
          <p:cNvGraphicFramePr>
            <a:graphicFrameLocks noChangeAspect="1"/>
          </p:cNvGraphicFramePr>
          <p:nvPr>
            <p:extLst>
              <p:ext uri="{D42A27DB-BD31-4B8C-83A1-F6EECF244321}">
                <p14:modId xmlns:p14="http://schemas.microsoft.com/office/powerpoint/2010/main" val="2350628697"/>
              </p:ext>
            </p:extLst>
          </p:nvPr>
        </p:nvGraphicFramePr>
        <p:xfrm>
          <a:off x="8083235" y="5389563"/>
          <a:ext cx="454025" cy="385762"/>
        </p:xfrm>
        <a:graphic>
          <a:graphicData uri="http://schemas.openxmlformats.org/presentationml/2006/ole">
            <mc:AlternateContent xmlns:mc="http://schemas.openxmlformats.org/markup-compatibility/2006">
              <mc:Choice xmlns:v="urn:schemas-microsoft-com:vml" Requires="v">
                <p:oleObj name="Equation" r:id="rId10" imgW="190440" imgH="164880" progId="Equation.DSMT4">
                  <p:embed/>
                </p:oleObj>
              </mc:Choice>
              <mc:Fallback>
                <p:oleObj name="Equation" r:id="rId10" imgW="190440" imgH="164880" progId="Equation.DSMT4">
                  <p:embed/>
                  <p:pic>
                    <p:nvPicPr>
                      <p:cNvPr id="22" name="Object 21">
                        <a:extLst>
                          <a:ext uri="{FF2B5EF4-FFF2-40B4-BE49-F238E27FC236}">
                            <a16:creationId xmlns:a16="http://schemas.microsoft.com/office/drawing/2014/main" id="{7091D707-30B2-DEEA-834E-72271CA7458E}"/>
                          </a:ext>
                        </a:extLst>
                      </p:cNvPr>
                      <p:cNvPicPr/>
                      <p:nvPr/>
                    </p:nvPicPr>
                    <p:blipFill>
                      <a:blip r:embed="rId11"/>
                      <a:stretch>
                        <a:fillRect/>
                      </a:stretch>
                    </p:blipFill>
                    <p:spPr>
                      <a:xfrm>
                        <a:off x="8083235" y="5389563"/>
                        <a:ext cx="454025" cy="385762"/>
                      </a:xfrm>
                      <a:prstGeom prst="rect">
                        <a:avLst/>
                      </a:prstGeom>
                    </p:spPr>
                  </p:pic>
                </p:oleObj>
              </mc:Fallback>
            </mc:AlternateContent>
          </a:graphicData>
        </a:graphic>
      </p:graphicFrame>
      <p:sp>
        <p:nvSpPr>
          <p:cNvPr id="13" name="Content Placeholder 12">
            <a:extLst>
              <a:ext uri="{FF2B5EF4-FFF2-40B4-BE49-F238E27FC236}">
                <a16:creationId xmlns:a16="http://schemas.microsoft.com/office/drawing/2014/main" id="{F9FBB7ED-BB07-A2F8-6618-8C276EBCBB9E}"/>
              </a:ext>
            </a:extLst>
          </p:cNvPr>
          <p:cNvSpPr>
            <a:spLocks noGrp="1"/>
          </p:cNvSpPr>
          <p:nvPr>
            <p:ph sz="quarter" idx="23"/>
          </p:nvPr>
        </p:nvSpPr>
        <p:spPr>
          <a:xfrm>
            <a:off x="8607490" y="5358628"/>
            <a:ext cx="791718" cy="467239"/>
          </a:xfrm>
        </p:spPr>
        <p:txBody>
          <a:bodyPr wrap="square" lIns="0" tIns="18000" rIns="0" bIns="18000" anchor="ctr" anchorCtr="0">
            <a:spAutoFit/>
          </a:bodyPr>
          <a:lstStyle/>
          <a:p>
            <a:pPr marL="0" lvl="1" indent="0">
              <a:buNone/>
            </a:pPr>
            <a:r>
              <a:rPr lang="en-US" sz="2800" dirty="0"/>
              <a:t>and</a:t>
            </a:r>
          </a:p>
        </p:txBody>
      </p:sp>
      <p:graphicFrame>
        <p:nvGraphicFramePr>
          <p:cNvPr id="24" name="Object 23" descr="open double quotes dot dot close double quotes">
            <a:extLst>
              <a:ext uri="{FF2B5EF4-FFF2-40B4-BE49-F238E27FC236}">
                <a16:creationId xmlns:a16="http://schemas.microsoft.com/office/drawing/2014/main" id="{00A4B7FA-240A-6BE8-BD6C-31C9AF4238BF}"/>
              </a:ext>
            </a:extLst>
          </p:cNvPr>
          <p:cNvGraphicFramePr>
            <a:graphicFrameLocks noChangeAspect="1"/>
          </p:cNvGraphicFramePr>
          <p:nvPr>
            <p:extLst>
              <p:ext uri="{D42A27DB-BD31-4B8C-83A1-F6EECF244321}">
                <p14:modId xmlns:p14="http://schemas.microsoft.com/office/powerpoint/2010/main" val="2184402250"/>
              </p:ext>
            </p:extLst>
          </p:nvPr>
        </p:nvGraphicFramePr>
        <p:xfrm>
          <a:off x="9469438" y="5387252"/>
          <a:ext cx="576262" cy="385763"/>
        </p:xfrm>
        <a:graphic>
          <a:graphicData uri="http://schemas.openxmlformats.org/presentationml/2006/ole">
            <mc:AlternateContent xmlns:mc="http://schemas.openxmlformats.org/markup-compatibility/2006">
              <mc:Choice xmlns:v="urn:schemas-microsoft-com:vml" Requires="v">
                <p:oleObj name="Equation" r:id="rId12" imgW="241200" imgH="164880" progId="Equation.DSMT4">
                  <p:embed/>
                </p:oleObj>
              </mc:Choice>
              <mc:Fallback>
                <p:oleObj name="Equation" r:id="rId12" imgW="241200" imgH="164880" progId="Equation.DSMT4">
                  <p:embed/>
                  <p:pic>
                    <p:nvPicPr>
                      <p:cNvPr id="23" name="Object 22">
                        <a:extLst>
                          <a:ext uri="{FF2B5EF4-FFF2-40B4-BE49-F238E27FC236}">
                            <a16:creationId xmlns:a16="http://schemas.microsoft.com/office/drawing/2014/main" id="{D41C13F4-2325-BFCE-BD91-3B73352AB79C}"/>
                          </a:ext>
                        </a:extLst>
                      </p:cNvPr>
                      <p:cNvPicPr/>
                      <p:nvPr/>
                    </p:nvPicPr>
                    <p:blipFill>
                      <a:blip r:embed="rId13"/>
                      <a:stretch>
                        <a:fillRect/>
                      </a:stretch>
                    </p:blipFill>
                    <p:spPr>
                      <a:xfrm>
                        <a:off x="9469438" y="5387252"/>
                        <a:ext cx="576262" cy="385763"/>
                      </a:xfrm>
                      <a:prstGeom prst="rect">
                        <a:avLst/>
                      </a:prstGeom>
                    </p:spPr>
                  </p:pic>
                </p:oleObj>
              </mc:Fallback>
            </mc:AlternateContent>
          </a:graphicData>
        </a:graphic>
      </p:graphicFrame>
      <p:sp>
        <p:nvSpPr>
          <p:cNvPr id="14" name="Content Placeholder 13">
            <a:extLst>
              <a:ext uri="{FF2B5EF4-FFF2-40B4-BE49-F238E27FC236}">
                <a16:creationId xmlns:a16="http://schemas.microsoft.com/office/drawing/2014/main" id="{DFC8993F-1162-9BA8-2E74-710B1C6EF06E}"/>
              </a:ext>
            </a:extLst>
          </p:cNvPr>
          <p:cNvSpPr>
            <a:spLocks noGrp="1"/>
          </p:cNvSpPr>
          <p:nvPr>
            <p:ph sz="quarter" idx="24"/>
          </p:nvPr>
        </p:nvSpPr>
        <p:spPr>
          <a:xfrm>
            <a:off x="520701" y="5873295"/>
            <a:ext cx="3063810" cy="467239"/>
          </a:xfrm>
        </p:spPr>
        <p:txBody>
          <a:bodyPr wrap="square" lIns="0" tIns="18000" rIns="0" bIns="18000" anchor="ctr" anchorCtr="0">
            <a:spAutoFit/>
          </a:bodyPr>
          <a:lstStyle/>
          <a:p>
            <a:pPr marL="457200" indent="-457200"/>
            <a:r>
              <a:rPr lang="en-US" sz="2800" dirty="0"/>
              <a:t>Case sensitivity</a:t>
            </a:r>
          </a:p>
        </p:txBody>
      </p:sp>
    </p:spTree>
    <p:extLst>
      <p:ext uri="{BB962C8B-B14F-4D97-AF65-F5344CB8AC3E}">
        <p14:creationId xmlns:p14="http://schemas.microsoft.com/office/powerpoint/2010/main" val="1287973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9E58D23F-4C5E-3C7B-D3E6-E79503807524}"/>
              </a:ext>
            </a:extLst>
          </p:cNvPr>
          <p:cNvSpPr>
            <a:spLocks noGrp="1" noChangeArrowheads="1"/>
          </p:cNvSpPr>
          <p:nvPr>
            <p:ph type="title"/>
          </p:nvPr>
        </p:nvSpPr>
        <p:spPr>
          <a:xfrm>
            <a:off x="2392364" y="165101"/>
            <a:ext cx="7818437" cy="576263"/>
          </a:xfrm>
        </p:spPr>
        <p:txBody>
          <a:bodyPr/>
          <a:lstStyle/>
          <a:p>
            <a:pPr eaLnBrk="1" hangingPunct="1"/>
            <a:r>
              <a:rPr lang="en-US" altLang="en-US"/>
              <a:t>File Types – Name, Extension</a:t>
            </a:r>
          </a:p>
        </p:txBody>
      </p:sp>
      <p:pic>
        <p:nvPicPr>
          <p:cNvPr id="17411" name="Picture 2">
            <a:extLst>
              <a:ext uri="{FF2B5EF4-FFF2-40B4-BE49-F238E27FC236}">
                <a16:creationId xmlns:a16="http://schemas.microsoft.com/office/drawing/2014/main" id="{CEEC7E93-1C7B-A8BF-C2B5-6AA003206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8550" y="1076325"/>
            <a:ext cx="49149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3865488"/>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3528</TotalTime>
  <Words>4450</Words>
  <Application>Microsoft Office PowerPoint</Application>
  <PresentationFormat>Widescreen</PresentationFormat>
  <Paragraphs>410</Paragraphs>
  <Slides>58</Slides>
  <Notes>43</Notes>
  <HiddenSlides>0</HiddenSlides>
  <MMClips>0</MMClips>
  <ScaleCrop>false</ScaleCrop>
  <HeadingPairs>
    <vt:vector size="8" baseType="variant">
      <vt:variant>
        <vt:lpstr>Fonts Used</vt:lpstr>
      </vt:variant>
      <vt:variant>
        <vt:i4>10</vt:i4>
      </vt:variant>
      <vt:variant>
        <vt:lpstr>Theme</vt:lpstr>
      </vt:variant>
      <vt:variant>
        <vt:i4>25</vt:i4>
      </vt:variant>
      <vt:variant>
        <vt:lpstr>Embedded OLE Servers</vt:lpstr>
      </vt:variant>
      <vt:variant>
        <vt:i4>1</vt:i4>
      </vt:variant>
      <vt:variant>
        <vt:lpstr>Slide Titles</vt:lpstr>
      </vt:variant>
      <vt:variant>
        <vt:i4>58</vt:i4>
      </vt:variant>
    </vt:vector>
  </HeadingPairs>
  <TitlesOfParts>
    <vt:vector size="94" baseType="lpstr">
      <vt:lpstr>Consolas</vt:lpstr>
      <vt:lpstr>Webdings</vt:lpstr>
      <vt:lpstr>Verdana</vt:lpstr>
      <vt:lpstr>Monotype Sorts</vt:lpstr>
      <vt:lpstr>Symbol</vt:lpstr>
      <vt:lpstr>Arial</vt:lpstr>
      <vt:lpstr>Helvetica</vt:lpstr>
      <vt:lpstr>Times New Roman</vt:lpstr>
      <vt:lpstr>Courier New</vt:lpstr>
      <vt:lpstr>MT Extra</vt:lpstr>
      <vt:lpstr>USHE</vt:lpstr>
      <vt:lpstr>USHE_slide options</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Equation</vt:lpstr>
      <vt:lpstr>Modern Operating Systems</vt:lpstr>
      <vt:lpstr>File Systems</vt:lpstr>
      <vt:lpstr>File Systems</vt:lpstr>
      <vt:lpstr>File Systems</vt:lpstr>
      <vt:lpstr>Overview</vt:lpstr>
      <vt:lpstr>Files</vt:lpstr>
      <vt:lpstr>Quiz Question</vt:lpstr>
      <vt:lpstr>File Naming</vt:lpstr>
      <vt:lpstr>File Types – Name, Extension</vt:lpstr>
      <vt:lpstr>File Operations</vt:lpstr>
      <vt:lpstr>File Operations </vt:lpstr>
      <vt:lpstr>File Operations</vt:lpstr>
      <vt:lpstr>Directories</vt:lpstr>
      <vt:lpstr>Single-Level Directory</vt:lpstr>
      <vt:lpstr>Tree-Structured Directories</vt:lpstr>
      <vt:lpstr>General Graph Directory</vt:lpstr>
      <vt:lpstr>Operations Performed on Directory</vt:lpstr>
      <vt:lpstr>Protection</vt:lpstr>
      <vt:lpstr>Access Lists and Groups</vt:lpstr>
      <vt:lpstr>A Sample UNIX Directory Listing</vt:lpstr>
      <vt:lpstr>Virtual File Systems</vt:lpstr>
      <vt:lpstr>File System Implementation</vt:lpstr>
      <vt:lpstr>File System Layout</vt:lpstr>
      <vt:lpstr>Unified Extensible Firmware Interface (U E F I)</vt:lpstr>
      <vt:lpstr>How to Store Files on the Disk? </vt:lpstr>
      <vt:lpstr>Contiguous Allocation</vt:lpstr>
      <vt:lpstr>How to Store Files on the Disk?</vt:lpstr>
      <vt:lpstr>Linked Allocation</vt:lpstr>
      <vt:lpstr>File-Allocation Table</vt:lpstr>
      <vt:lpstr>Indexed Allocation</vt:lpstr>
      <vt:lpstr>Combined Scheme:  UNIX UFS  </vt:lpstr>
      <vt:lpstr>Implementing Files I-nodes</vt:lpstr>
      <vt:lpstr>F A T 12/F A T 16 Layout</vt:lpstr>
      <vt:lpstr>U N I X Directory Entry</vt:lpstr>
      <vt:lpstr>Hard Links versus. Soft Links</vt:lpstr>
      <vt:lpstr>Block Size</vt:lpstr>
      <vt:lpstr>Block Size Impact</vt:lpstr>
      <vt:lpstr>Free-Space Management</vt:lpstr>
      <vt:lpstr>Free-Space Management (Cont.)</vt:lpstr>
      <vt:lpstr>Linked Free Space List on Disk</vt:lpstr>
      <vt:lpstr>Efficiency and Performance</vt:lpstr>
      <vt:lpstr>Efficiency and Performance (Cont.)</vt:lpstr>
      <vt:lpstr>Minimize Disk Access: Caching</vt:lpstr>
      <vt:lpstr>Page Cache</vt:lpstr>
      <vt:lpstr>I/O Without a Unified Buffer Cache</vt:lpstr>
      <vt:lpstr>Unified Buffer Cache</vt:lpstr>
      <vt:lpstr>I/O Using a Unified Buffer Cache</vt:lpstr>
      <vt:lpstr>Quiz Question</vt:lpstr>
      <vt:lpstr>Techniques Used in Flash-Based File Systems</vt:lpstr>
      <vt:lpstr>Quiz Question</vt:lpstr>
      <vt:lpstr>File System Dependability Threats</vt:lpstr>
      <vt:lpstr>File System Backups</vt:lpstr>
      <vt:lpstr>Backups: Properties</vt:lpstr>
      <vt:lpstr>RAID: Redundant Array of Independent Disks</vt:lpstr>
      <vt:lpstr>R A I D (1)</vt:lpstr>
      <vt:lpstr>R A I D (2)</vt:lpstr>
      <vt:lpstr>Quiz Question</vt:lpstr>
      <vt:lpstr>Modern Operating Systems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Fifth Edition, Chapter 4</dc:title>
  <dc:subject>Computer Science</dc:subject>
  <dc:creator>Tanenbaum and Bos</dc:creator>
  <cp:keywords/>
  <dc:description>Additional information may be found in the Notes Pane of each slide by pressing F6._x000d_
This presentation contains code snippets. When listening to code, you may need to go character by character to hear all punctuation symbols.</dc:description>
  <cp:lastModifiedBy>Springer, Tom</cp:lastModifiedBy>
  <cp:revision>357</cp:revision>
  <dcterms:modified xsi:type="dcterms:W3CDTF">2025-11-30T23:12:18Z</dcterms:modified>
</cp:coreProperties>
</file>